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43" r:id="rId2"/>
  </p:sldMasterIdLst>
  <p:notesMasterIdLst>
    <p:notesMasterId r:id="rId50"/>
  </p:notesMasterIdLst>
  <p:sldIdLst>
    <p:sldId id="256" r:id="rId3"/>
    <p:sldId id="302" r:id="rId4"/>
    <p:sldId id="303" r:id="rId5"/>
    <p:sldId id="322" r:id="rId6"/>
    <p:sldId id="304" r:id="rId7"/>
    <p:sldId id="323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4" r:id="rId18"/>
    <p:sldId id="326" r:id="rId19"/>
    <p:sldId id="327" r:id="rId20"/>
    <p:sldId id="328" r:id="rId21"/>
    <p:sldId id="329" r:id="rId22"/>
    <p:sldId id="330" r:id="rId23"/>
    <p:sldId id="331" r:id="rId24"/>
    <p:sldId id="305" r:id="rId25"/>
    <p:sldId id="296" r:id="rId26"/>
    <p:sldId id="338" r:id="rId27"/>
    <p:sldId id="339" r:id="rId28"/>
    <p:sldId id="341" r:id="rId29"/>
    <p:sldId id="297" r:id="rId30"/>
    <p:sldId id="298" r:id="rId31"/>
    <p:sldId id="299" r:id="rId32"/>
    <p:sldId id="300" r:id="rId33"/>
    <p:sldId id="301" r:id="rId34"/>
    <p:sldId id="307" r:id="rId35"/>
    <p:sldId id="333" r:id="rId36"/>
    <p:sldId id="290" r:id="rId37"/>
    <p:sldId id="291" r:id="rId38"/>
    <p:sldId id="292" r:id="rId39"/>
    <p:sldId id="293" r:id="rId40"/>
    <p:sldId id="294" r:id="rId41"/>
    <p:sldId id="332" r:id="rId42"/>
    <p:sldId id="295" r:id="rId43"/>
    <p:sldId id="311" r:id="rId44"/>
    <p:sldId id="340" r:id="rId45"/>
    <p:sldId id="337" r:id="rId46"/>
    <p:sldId id="321" r:id="rId47"/>
    <p:sldId id="325" r:id="rId48"/>
    <p:sldId id="334" r:id="rId49"/>
  </p:sldIdLst>
  <p:sldSz cx="24384000" cy="13716000"/>
  <p:notesSz cx="6858000" cy="9144000"/>
  <p:defaultTextStyle>
    <a:lvl1pPr defTabSz="825429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580" defTabSz="825429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161" defTabSz="825429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741" defTabSz="825429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321" defTabSz="825429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2902" defTabSz="825429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482" defTabSz="825429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063" defTabSz="825429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643" defTabSz="825429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85" autoAdjust="0"/>
  </p:normalViewPr>
  <p:slideViewPr>
    <p:cSldViewPr snapToGrid="0" snapToObjects="1">
      <p:cViewPr varScale="1">
        <p:scale>
          <a:sx n="62" d="100"/>
          <a:sy n="62" d="100"/>
        </p:scale>
        <p:origin x="-1624" y="-10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2807570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61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580" defTabSz="457161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161" defTabSz="457161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741" defTabSz="457161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321" defTabSz="457161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2902" defTabSz="457161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482" defTabSz="457161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063" defTabSz="457161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643" defTabSz="457161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Evolve</a:t>
            </a:r>
            <a:r>
              <a:rPr lang="en-US" baseline="0" dirty="0" smtClean="0"/>
              <a:t> 2014 was huge! More than 1200 developers joined Xamarin in Atlanta this year for 3 days of Evolve Conference.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94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161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close it off</a:t>
            </a:r>
            <a:r>
              <a:rPr lang="en-US" baseline="0" dirty="0" smtClean="0"/>
              <a:t> was an awesome BBQ with games and prizes for everyone.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40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161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Of course there was an epic F# </a:t>
            </a:r>
            <a:r>
              <a:rPr lang="en-US" dirty="0" err="1" smtClean="0"/>
              <a:t>vs</a:t>
            </a:r>
            <a:r>
              <a:rPr lang="en-US" dirty="0" smtClean="0"/>
              <a:t> C# showdown!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82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were several key announcements at</a:t>
            </a:r>
            <a:r>
              <a:rPr lang="en-US" baseline="0" dirty="0" smtClean="0"/>
              <a:t> this years Keynote. Let’s go through them one at a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41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biggest</a:t>
            </a:r>
            <a:r>
              <a:rPr lang="en-US" baseline="0" dirty="0" smtClean="0"/>
              <a:t> pain point for Android developers has always been the Android Emulators.</a:t>
            </a:r>
            <a:r>
              <a:rPr lang="en-US" baseline="0" dirty="0"/>
              <a:t> </a:t>
            </a: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Even though the emulators were created by Google for developers, Xamarin came to the rescue to solve this problem and release the Xamarin Android Player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Hardware accelerated for both PC and Mac with special features such as: Simulating battery levels and GPS as well as screen shots.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were several Test Cloud enhancements including integration into Visual Studio, Parallel Test Executions.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everyone came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86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were several Test Cloud enhancements including integration into Visual Studio, Parallel Test Executions.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everyone came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86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 after you ship your app? How are you getting feedback</a:t>
            </a:r>
            <a:r>
              <a:rPr lang="en-US" baseline="0" dirty="0" smtClean="0"/>
              <a:t> from your app for crashes, warnings, or other analytics?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where Xamarin Insights comes in. Your one stop shop for real-time monitoring of your applications.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Compatible with iOS, Android, Mac, and Windows with a common API and NuGet/PCL compatible!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48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had a straight C# REPL(Read-</a:t>
            </a:r>
            <a:r>
              <a:rPr lang="en-US" dirty="0" err="1" smtClean="0"/>
              <a:t>Eval</a:t>
            </a:r>
            <a:r>
              <a:rPr lang="en-US" dirty="0" smtClean="0"/>
              <a:t>-Print</a:t>
            </a:r>
            <a:r>
              <a:rPr lang="en-US" baseline="0" dirty="0" smtClean="0"/>
              <a:t> Loop) for a while now, however Sketches takes it to an entirely new level.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 live interactive coding environment for:</a:t>
            </a:r>
          </a:p>
          <a:p>
            <a:r>
              <a:rPr lang="en-US" baseline="0" dirty="0" smtClean="0"/>
              <a:t>iOS,</a:t>
            </a:r>
          </a:p>
          <a:p>
            <a:r>
              <a:rPr lang="en-US" baseline="0" dirty="0" smtClean="0"/>
              <a:t>Android</a:t>
            </a:r>
          </a:p>
          <a:p>
            <a:r>
              <a:rPr lang="en-US" baseline="0" dirty="0" smtClean="0"/>
              <a:t>Xamarin.Forms!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 code and see it live before your eyes!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54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Xamarin</a:t>
            </a:r>
            <a:r>
              <a:rPr lang="en-US" baseline="0" dirty="0" smtClean="0"/>
              <a:t> Profiler enables developer to dive deep into their mobile apps to analyze and finely tune every last bit of performance. It has several </a:t>
            </a:r>
            <a:r>
              <a:rPr lang="en-US" baseline="0" smtClean="0"/>
              <a:t>key features.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Available for Xamarin Business Edition Subscribers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06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161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Several enterprise</a:t>
            </a:r>
            <a:r>
              <a:rPr lang="en-US" baseline="0" dirty="0" smtClean="0"/>
              <a:t> component vendors announced their support for Xamarin.Forms. Enabling developers to use beautiful charts, grids, and other controls from their shared C# code.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8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Developer</a:t>
            </a:r>
            <a:r>
              <a:rPr lang="en-US" baseline="0" dirty="0" smtClean="0"/>
              <a:t>s flew in from all over the world from more than 36 countries.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IBM </a:t>
            </a:r>
            <a:r>
              <a:rPr lang="en-US" dirty="0" err="1" smtClean="0"/>
              <a:t>MobileFirst</a:t>
            </a:r>
            <a:r>
              <a:rPr lang="en-US" dirty="0" smtClean="0"/>
              <a:t> SDK for Xamarin: A pre-built software library that Xamarin and IBM developers can embed in their mobile apps to connect, secure and manage the apps using IBM </a:t>
            </a:r>
            <a:r>
              <a:rPr lang="en-US" dirty="0" err="1" smtClean="0"/>
              <a:t>Worklight</a:t>
            </a:r>
            <a:r>
              <a:rPr lang="en-US" dirty="0" smtClean="0"/>
              <a:t>, a part of the IBM </a:t>
            </a:r>
            <a:r>
              <a:rPr lang="en-US" dirty="0" err="1" smtClean="0"/>
              <a:t>MobileFirst</a:t>
            </a:r>
            <a:r>
              <a:rPr lang="en-US" dirty="0" smtClean="0"/>
              <a:t> portfolio. </a:t>
            </a:r>
          </a:p>
          <a:p>
            <a:endParaRPr lang="en-US" dirty="0" smtClean="0"/>
          </a:p>
          <a:p>
            <a:r>
              <a:rPr lang="en-US" dirty="0" smtClean="0"/>
              <a:t>IBM </a:t>
            </a:r>
            <a:r>
              <a:rPr lang="en-US" dirty="0" err="1" smtClean="0"/>
              <a:t>MobileFirst</a:t>
            </a:r>
            <a:r>
              <a:rPr lang="en-US" dirty="0" smtClean="0"/>
              <a:t> Add-Ons for Xamarin Studio and Visual Studio: Extensions that enable developers to configure and access the IBM </a:t>
            </a:r>
            <a:r>
              <a:rPr lang="en-US" dirty="0" err="1" smtClean="0"/>
              <a:t>Worklight</a:t>
            </a:r>
            <a:r>
              <a:rPr lang="en-US" dirty="0" smtClean="0"/>
              <a:t> server from a single environment.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15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year brand new was the ability to build your own Xamarin controlled Bluetooth robot!</a:t>
            </a:r>
          </a:p>
          <a:p>
            <a:r>
              <a:rPr lang="en-US" baseline="0" dirty="0" smtClean="0"/>
              <a:t>See more at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xamarin</a:t>
            </a:r>
            <a:r>
              <a:rPr lang="en-US" baseline="0" dirty="0" smtClean="0"/>
              <a:t>/</a:t>
            </a:r>
            <a:r>
              <a:rPr lang="en-US" baseline="0" smtClean="0"/>
              <a:t>monkey.robotics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8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Attendees</a:t>
            </a:r>
            <a:r>
              <a:rPr lang="en-US" baseline="0" dirty="0" smtClean="0"/>
              <a:t> got to participate in 9 different Mini-hacks ranging from </a:t>
            </a:r>
            <a:r>
              <a:rPr lang="en-US" baseline="0" dirty="0" err="1" smtClean="0"/>
              <a:t>UITest</a:t>
            </a:r>
            <a:r>
              <a:rPr lang="en-US" baseline="0" dirty="0" smtClean="0"/>
              <a:t>, Cardboard, Azure Mobile Services, and many more. You can try out the mini-hacks yourself on </a:t>
            </a:r>
            <a:r>
              <a:rPr lang="en-US" baseline="0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38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161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Evolve Quest is a brand new interactive scavenger hunt based on </a:t>
            </a:r>
            <a:r>
              <a:rPr lang="en-US" dirty="0" err="1" smtClean="0"/>
              <a:t>iBeacons</a:t>
            </a:r>
            <a:r>
              <a:rPr lang="en-US" dirty="0" smtClean="0"/>
              <a:t> and</a:t>
            </a:r>
            <a:r>
              <a:rPr lang="en-US" baseline="0" dirty="0" smtClean="0"/>
              <a:t> QR code scanning. Attendees quested throughout evolve for a chance to win an exclusive Evolve 2014 monkey. The source code is available online!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3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Evolve even started</a:t>
            </a:r>
            <a:r>
              <a:rPr lang="en-US" baseline="0" dirty="0" smtClean="0"/>
              <a:t> there was 2 days of intense training with more than 700 Trainees. This is actually larger than the total amount of attendees at last years Evolve!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37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161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Days</a:t>
            </a:r>
            <a:r>
              <a:rPr lang="en-US" baseline="0" dirty="0" smtClean="0"/>
              <a:t> of around the clock training!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07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161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Darwin Lounge</a:t>
            </a:r>
            <a:r>
              <a:rPr lang="en-US" baseline="0" dirty="0" smtClean="0"/>
              <a:t> is by far one of the most talked about </a:t>
            </a:r>
            <a:r>
              <a:rPr lang="en-US" baseline="0" dirty="0" err="1" smtClean="0"/>
              <a:t>aFspects</a:t>
            </a:r>
            <a:r>
              <a:rPr lang="en-US" baseline="0" dirty="0" smtClean="0"/>
              <a:t> of Evolve. A Place to sit back, relax, game, hack, and chat with experts.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08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161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Filled around the clock with hundred</a:t>
            </a:r>
            <a:r>
              <a:rPr lang="en-US" baseline="0" dirty="0" smtClean="0"/>
              <a:t>s of Attendees. This shot was captured with a Drone!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14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year brand new was the ability to build your own Xamarin controlled Bluetooth robot!</a:t>
            </a:r>
          </a:p>
          <a:p>
            <a:r>
              <a:rPr lang="en-US" baseline="0" dirty="0" smtClean="0"/>
              <a:t>See more at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xamarin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monkey.robotics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059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161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Welcome Reception over Coal Oven Pizza kicked</a:t>
            </a:r>
            <a:r>
              <a:rPr lang="en-US" baseline="0" dirty="0" smtClean="0"/>
              <a:t> off Evolve!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1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161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Attendees</a:t>
            </a:r>
            <a:r>
              <a:rPr lang="en-US" baseline="0" dirty="0" smtClean="0"/>
              <a:t> then stepped inside the world’s largest aquarium for a fun filled night of food and tons of wildlife!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1244200" y="3142084"/>
            <a:ext cx="12208637" cy="6339632"/>
          </a:xfrm>
          <a:prstGeom prst="rect">
            <a:avLst/>
          </a:prstGeom>
        </p:spPr>
        <p:txBody>
          <a:bodyPr/>
          <a:lstStyle>
            <a:lvl1pPr algn="r">
              <a:lnSpc>
                <a:spcPct val="120000"/>
              </a:lnSpc>
              <a:defRPr sz="108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800">
                <a:solidFill>
                  <a:srgbClr val="FFFFFF"/>
                </a:solidFill>
              </a:rPr>
              <a:t>Title Text</a:t>
            </a:r>
          </a:p>
        </p:txBody>
      </p:sp>
      <p:pic>
        <p:nvPicPr>
          <p:cNvPr id="7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84776" y="889000"/>
            <a:ext cx="5524500" cy="507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uidelines (Ligh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333501" y="101599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3B99D4"/>
                </a:solidFill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3B99D4"/>
                </a:solidFill>
              </a:rPr>
              <a:t>Title Text</a:t>
            </a:r>
          </a:p>
        </p:txBody>
      </p:sp>
      <p:sp>
        <p:nvSpPr>
          <p:cNvPr id="57" name="Shape 57"/>
          <p:cNvSpPr/>
          <p:nvPr/>
        </p:nvSpPr>
        <p:spPr>
          <a:xfrm>
            <a:off x="7408634" y="12885865"/>
            <a:ext cx="8737403" cy="796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96" tIns="50796" rIns="50796" bIns="50796" anchor="ctr">
            <a:spAutoFit/>
          </a:bodyPr>
          <a:lstStyle>
            <a:lvl1pPr algn="r">
              <a:defRPr b="0">
                <a:solidFill>
                  <a:srgbClr val="720C04"/>
                </a:solidFill>
                <a:latin typeface="+mj-lt"/>
                <a:ea typeface="+mj-ea"/>
                <a:cs typeface="+mj-cs"/>
                <a:sym typeface="Segoe UI Semi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720C04"/>
                </a:solidFill>
              </a:rPr>
              <a:t>GUIDELINES  – DO NOT USE SLIDE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uidelines (Dark)">
    <p:bg>
      <p:bgPr>
        <a:solidFill>
          <a:srgbClr val="153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1333501" y="101599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0" name="Shape 60"/>
          <p:cNvSpPr/>
          <p:nvPr/>
        </p:nvSpPr>
        <p:spPr>
          <a:xfrm>
            <a:off x="7408634" y="12885865"/>
            <a:ext cx="8737403" cy="796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96" tIns="50796" rIns="50796" bIns="50796" anchor="ctr">
            <a:spAutoFit/>
          </a:bodyPr>
          <a:lstStyle>
            <a:lvl1pPr algn="r">
              <a:defRPr b="0">
                <a:solidFill>
                  <a:srgbClr val="D45954"/>
                </a:solidFill>
                <a:latin typeface="+mj-lt"/>
                <a:ea typeface="+mj-ea"/>
                <a:cs typeface="+mj-cs"/>
                <a:sym typeface="Segoe UI Semi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D45954"/>
                </a:solidFill>
              </a:rPr>
              <a:t>GUIDELINES  – DO NOT USE SLIDE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Xamari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18" y="11990736"/>
            <a:ext cx="3904624" cy="106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5998" y="9434213"/>
            <a:ext cx="6622956" cy="64175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678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1244196" y="3142084"/>
            <a:ext cx="12208637" cy="6339632"/>
          </a:xfrm>
          <a:prstGeom prst="rect">
            <a:avLst/>
          </a:prstGeom>
        </p:spPr>
        <p:txBody>
          <a:bodyPr/>
          <a:lstStyle>
            <a:lvl1pPr algn="r">
              <a:lnSpc>
                <a:spcPct val="120000"/>
              </a:lnSpc>
              <a:defRPr sz="108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800">
                <a:solidFill>
                  <a:srgbClr val="FFFFFF"/>
                </a:solidFill>
              </a:rPr>
              <a:t>Title Text</a:t>
            </a:r>
          </a:p>
        </p:txBody>
      </p:sp>
      <p:pic>
        <p:nvPicPr>
          <p:cNvPr id="7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84775" y="8890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793698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ing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6141763" y="4167087"/>
            <a:ext cx="12581089" cy="5127825"/>
          </a:xfrm>
          <a:prstGeom prst="rect">
            <a:avLst/>
          </a:prstGeom>
        </p:spPr>
        <p:txBody>
          <a:bodyPr/>
          <a:lstStyle>
            <a:lvl1pPr algn="ctr">
              <a:defRPr sz="104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>
                <a:solidFill>
                  <a:srgbClr val="FFFFFF"/>
                </a:solidFill>
              </a:rPr>
              <a:t>Title Text</a:t>
            </a:r>
          </a:p>
        </p:txBody>
      </p:sp>
      <p:pic>
        <p:nvPicPr>
          <p:cNvPr id="10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1"/>
          <p:cNvSpPr/>
          <p:nvPr/>
        </p:nvSpPr>
        <p:spPr>
          <a:xfrm flipV="1">
            <a:off x="4154883" y="5170834"/>
            <a:ext cx="1695848" cy="2984105"/>
          </a:xfrm>
          <a:prstGeom prst="line">
            <a:avLst/>
          </a:prstGeom>
          <a:ln w="76200">
            <a:solidFill>
              <a:srgbClr val="4AA3D9"/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 b="0">
              <a:solidFill>
                <a:srgbClr val="FFFFFF"/>
              </a:solidFill>
              <a:latin typeface="Segoe UI"/>
              <a:ea typeface="Segoe UI"/>
              <a:cs typeface="Segoe UI"/>
            </a:endParaRPr>
          </a:p>
        </p:txBody>
      </p:sp>
      <p:sp>
        <p:nvSpPr>
          <p:cNvPr id="12" name="Shape 12"/>
          <p:cNvSpPr/>
          <p:nvPr/>
        </p:nvSpPr>
        <p:spPr>
          <a:xfrm flipV="1">
            <a:off x="19013883" y="5170834"/>
            <a:ext cx="1695849" cy="2984105"/>
          </a:xfrm>
          <a:prstGeom prst="line">
            <a:avLst/>
          </a:prstGeom>
          <a:ln w="76200">
            <a:solidFill>
              <a:srgbClr val="4AA3D9"/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 b="0">
              <a:solidFill>
                <a:srgbClr val="FFFFFF"/>
              </a:solidFill>
              <a:latin typeface="Segoe UI"/>
              <a:ea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96149577"/>
      </p:ext>
    </p:extLst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ing for Dem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5901455" y="3509863"/>
            <a:ext cx="12581090" cy="6306047"/>
          </a:xfrm>
          <a:prstGeom prst="rect">
            <a:avLst/>
          </a:prstGeom>
        </p:spPr>
        <p:txBody>
          <a:bodyPr/>
          <a:lstStyle>
            <a:lvl1pPr algn="ctr">
              <a:defRPr sz="20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0">
                <a:solidFill>
                  <a:srgbClr val="FFFFFF"/>
                </a:solidFill>
              </a:rPr>
              <a:t>Title Text</a:t>
            </a:r>
          </a:p>
        </p:txBody>
      </p:sp>
      <p:pic>
        <p:nvPicPr>
          <p:cNvPr id="15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 flipV="1">
            <a:off x="4154883" y="5170834"/>
            <a:ext cx="1695848" cy="2984105"/>
          </a:xfrm>
          <a:prstGeom prst="line">
            <a:avLst/>
          </a:prstGeom>
          <a:ln w="76200">
            <a:solidFill>
              <a:srgbClr val="4AA3D9"/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 b="0">
              <a:solidFill>
                <a:srgbClr val="FFFFFF"/>
              </a:solidFill>
              <a:latin typeface="Segoe UI"/>
              <a:ea typeface="Segoe UI"/>
              <a:cs typeface="Segoe UI"/>
            </a:endParaRPr>
          </a:p>
        </p:txBody>
      </p:sp>
      <p:sp>
        <p:nvSpPr>
          <p:cNvPr id="17" name="Shape 17"/>
          <p:cNvSpPr/>
          <p:nvPr/>
        </p:nvSpPr>
        <p:spPr>
          <a:xfrm flipV="1">
            <a:off x="19013883" y="5170834"/>
            <a:ext cx="1695849" cy="2984105"/>
          </a:xfrm>
          <a:prstGeom prst="line">
            <a:avLst/>
          </a:prstGeom>
          <a:ln w="76200">
            <a:solidFill>
              <a:srgbClr val="4AA3D9"/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 b="0">
              <a:solidFill>
                <a:srgbClr val="FFFFFF"/>
              </a:solidFill>
              <a:latin typeface="Segoe UI"/>
              <a:ea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61650671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ud BKGD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88287583"/>
      </p:ext>
    </p:extLst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dark blue ">
    <p:bg>
      <p:bgPr>
        <a:solidFill>
          <a:srgbClr val="15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901700" y="1143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876300" y="4013200"/>
            <a:ext cx="10791925" cy="9296400"/>
          </a:xfrm>
          <a:prstGeom prst="rect">
            <a:avLst/>
          </a:prstGeom>
        </p:spPr>
        <p:txBody>
          <a:bodyPr/>
          <a:lstStyle>
            <a:lvl1pPr marL="381000" indent="-368300">
              <a:buSzPct val="33000"/>
              <a:buChar char="■"/>
              <a:defRPr sz="4500"/>
            </a:lvl1pPr>
            <a:lvl2pPr marL="1050192" indent="-415192">
              <a:spcBef>
                <a:spcPts val="2700"/>
              </a:spcBef>
              <a:buSzPct val="100000"/>
              <a:buChar char="-"/>
              <a:defRPr sz="4500"/>
            </a:lvl2pPr>
            <a:lvl3pPr marL="1685192" indent="-415192">
              <a:spcBef>
                <a:spcPts val="2800"/>
              </a:spcBef>
              <a:buSzPct val="75000"/>
              <a:buChar char="•"/>
              <a:defRPr sz="4500"/>
            </a:lvl3pPr>
            <a:lvl4pPr marL="2271346" indent="-366346">
              <a:spcBef>
                <a:spcPts val="2000"/>
              </a:spcBef>
              <a:buSzPct val="75000"/>
              <a:buChar char="•"/>
              <a:defRPr sz="4500"/>
            </a:lvl4pPr>
            <a:lvl5pPr marL="2833076" indent="-293076">
              <a:spcBef>
                <a:spcPts val="1200"/>
              </a:spcBef>
              <a:buSzPct val="75000"/>
              <a:buChar char="•"/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23" name="logo-for-Photo-BKG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2768249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dark blue  text on right">
    <p:bg>
      <p:bgPr>
        <a:solidFill>
          <a:srgbClr val="15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2153900" y="1143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2128500" y="4013200"/>
            <a:ext cx="10791925" cy="6397625"/>
          </a:xfrm>
          <a:prstGeom prst="rect">
            <a:avLst/>
          </a:prstGeom>
        </p:spPr>
        <p:txBody>
          <a:bodyPr/>
          <a:lstStyle>
            <a:lvl1pPr marL="381000" indent="-368300">
              <a:buSzPct val="33000"/>
              <a:buChar char="■"/>
              <a:defRPr sz="4000"/>
            </a:lvl1pPr>
            <a:lvl2pPr marL="1050192" indent="-415192">
              <a:spcBef>
                <a:spcPts val="2700"/>
              </a:spcBef>
              <a:buSzPct val="100000"/>
              <a:buChar char="-"/>
              <a:defRPr sz="4000"/>
            </a:lvl2pPr>
            <a:lvl3pPr marL="1685192" indent="-415192">
              <a:spcBef>
                <a:spcPts val="2800"/>
              </a:spcBef>
              <a:buSzPct val="75000"/>
              <a:buChar char="•"/>
              <a:defRPr sz="4000"/>
            </a:lvl3pPr>
            <a:lvl4pPr marL="2271346" indent="-366346">
              <a:spcBef>
                <a:spcPts val="2000"/>
              </a:spcBef>
              <a:buSzPct val="75000"/>
              <a:buChar char="•"/>
              <a:defRPr sz="4000"/>
            </a:lvl4pPr>
            <a:lvl5pPr marL="2833076" indent="-293076">
              <a:spcBef>
                <a:spcPts val="1200"/>
              </a:spcBef>
              <a:buSzPct val="75000"/>
              <a:buChar char="•"/>
              <a:defRPr sz="4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27" name="logo-for-Photo-BKG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6990507"/>
      </p:ext>
    </p:extLst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dark blue &amp; logo on left">
    <p:bg>
      <p:bgPr>
        <a:solidFill>
          <a:srgbClr val="15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901700" y="1143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876300" y="4013200"/>
            <a:ext cx="10791925" cy="9296400"/>
          </a:xfrm>
          <a:prstGeom prst="rect">
            <a:avLst/>
          </a:prstGeom>
        </p:spPr>
        <p:txBody>
          <a:bodyPr/>
          <a:lstStyle>
            <a:lvl1pPr marL="381000" indent="-368300">
              <a:buSzPct val="33000"/>
              <a:buChar char="■"/>
              <a:defRPr sz="4500"/>
            </a:lvl1pPr>
            <a:lvl2pPr marL="1050192" indent="-415192">
              <a:spcBef>
                <a:spcPts val="2700"/>
              </a:spcBef>
              <a:buSzPct val="100000"/>
              <a:buChar char="-"/>
              <a:defRPr sz="4500"/>
            </a:lvl2pPr>
            <a:lvl3pPr marL="1685192" indent="-415192">
              <a:spcBef>
                <a:spcPts val="2800"/>
              </a:spcBef>
              <a:buSzPct val="75000"/>
              <a:buChar char="•"/>
              <a:defRPr sz="4500"/>
            </a:lvl3pPr>
            <a:lvl4pPr marL="2271346" indent="-366346">
              <a:spcBef>
                <a:spcPts val="2000"/>
              </a:spcBef>
              <a:buSzPct val="75000"/>
              <a:buChar char="•"/>
              <a:defRPr sz="4500"/>
            </a:lvl4pPr>
            <a:lvl5pPr marL="2833076" indent="-293076">
              <a:spcBef>
                <a:spcPts val="1200"/>
              </a:spcBef>
              <a:buSzPct val="75000"/>
              <a:buChar char="•"/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31" name="logo-for-Photo-BKG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4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3923938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ing for Dem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5901455" y="3509864"/>
            <a:ext cx="12581091" cy="6306047"/>
          </a:xfrm>
          <a:prstGeom prst="rect">
            <a:avLst/>
          </a:prstGeom>
        </p:spPr>
        <p:txBody>
          <a:bodyPr/>
          <a:lstStyle>
            <a:lvl1pPr algn="ctr">
              <a:defRPr sz="20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0">
                <a:solidFill>
                  <a:srgbClr val="FFFFFF"/>
                </a:solidFill>
              </a:rPr>
              <a:t>Title Text</a:t>
            </a:r>
          </a:p>
        </p:txBody>
      </p:sp>
      <p:pic>
        <p:nvPicPr>
          <p:cNvPr id="15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4" y="12293600"/>
            <a:ext cx="5524500" cy="50799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 flipV="1">
            <a:off x="4154885" y="5170835"/>
            <a:ext cx="1695849" cy="2984104"/>
          </a:xfrm>
          <a:prstGeom prst="line">
            <a:avLst/>
          </a:prstGeom>
          <a:ln w="76200">
            <a:solidFill>
              <a:srgbClr val="4AA3D9"/>
            </a:solidFill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/>
          <p:nvPr/>
        </p:nvSpPr>
        <p:spPr>
          <a:xfrm flipV="1">
            <a:off x="19013887" y="5170835"/>
            <a:ext cx="1695849" cy="2984104"/>
          </a:xfrm>
          <a:prstGeom prst="line">
            <a:avLst/>
          </a:prstGeom>
          <a:ln w="76200">
            <a:solidFill>
              <a:srgbClr val="4AA3D9"/>
            </a:solidFill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 slide">
    <p:bg>
      <p:bgPr>
        <a:solidFill>
          <a:srgbClr val="15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901700" y="1143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pic>
        <p:nvPicPr>
          <p:cNvPr id="34" name="logo-for-Photo-BKG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7390805"/>
      </p:ext>
    </p:extLst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Light 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901700" y="1143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876300" y="4089400"/>
            <a:ext cx="10791925" cy="9296400"/>
          </a:xfrm>
          <a:prstGeom prst="rect">
            <a:avLst/>
          </a:prstGeom>
        </p:spPr>
        <p:txBody>
          <a:bodyPr/>
          <a:lstStyle>
            <a:lvl1pPr marL="381000" indent="-368300">
              <a:buSzPct val="33000"/>
              <a:buChar char="■"/>
              <a:defRPr sz="4500"/>
            </a:lvl1pPr>
            <a:lvl2pPr marL="1050192" indent="-415192">
              <a:spcBef>
                <a:spcPts val="2700"/>
              </a:spcBef>
              <a:buSzPct val="100000"/>
              <a:buChar char="-"/>
              <a:defRPr sz="4500"/>
            </a:lvl2pPr>
            <a:lvl3pPr marL="1685192" indent="-415192">
              <a:spcBef>
                <a:spcPts val="2800"/>
              </a:spcBef>
              <a:buSzPct val="75000"/>
              <a:buChar char="•"/>
              <a:defRPr sz="4500"/>
            </a:lvl3pPr>
            <a:lvl4pPr marL="2271346" indent="-366346">
              <a:spcBef>
                <a:spcPts val="2000"/>
              </a:spcBef>
              <a:buSzPct val="75000"/>
              <a:buChar char="•"/>
              <a:defRPr sz="4500"/>
            </a:lvl4pPr>
            <a:lvl5pPr marL="2833076" indent="-293076">
              <a:spcBef>
                <a:spcPts val="1200"/>
              </a:spcBef>
              <a:buSzPct val="75000"/>
              <a:buChar char="•"/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38" name="XE14-hrz-logo-white-cmy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9392" y="12293600"/>
            <a:ext cx="5507016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3667887"/>
      </p:ext>
    </p:extLst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Purple ">
    <p:bg>
      <p:bgPr>
        <a:solidFill>
          <a:srgbClr val="B756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901700" y="1143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876300" y="4089400"/>
            <a:ext cx="10791925" cy="9296400"/>
          </a:xfrm>
          <a:prstGeom prst="rect">
            <a:avLst/>
          </a:prstGeom>
        </p:spPr>
        <p:txBody>
          <a:bodyPr/>
          <a:lstStyle>
            <a:lvl1pPr marL="381000" indent="-368300">
              <a:buSzPct val="33000"/>
              <a:buChar char="■"/>
              <a:defRPr sz="4500"/>
            </a:lvl1pPr>
            <a:lvl2pPr marL="1050192" indent="-415192">
              <a:spcBef>
                <a:spcPts val="2700"/>
              </a:spcBef>
              <a:buSzPct val="100000"/>
              <a:buChar char="-"/>
              <a:defRPr sz="4500"/>
            </a:lvl2pPr>
            <a:lvl3pPr marL="1685192" indent="-415192">
              <a:spcBef>
                <a:spcPts val="2800"/>
              </a:spcBef>
              <a:buSzPct val="75000"/>
              <a:buChar char="•"/>
              <a:defRPr sz="4500"/>
            </a:lvl3pPr>
            <a:lvl4pPr marL="2271346" indent="-366346">
              <a:spcBef>
                <a:spcPts val="2000"/>
              </a:spcBef>
              <a:buSzPct val="75000"/>
              <a:buChar char="•"/>
              <a:defRPr sz="4500"/>
            </a:lvl4pPr>
            <a:lvl5pPr marL="2833076" indent="-293076">
              <a:spcBef>
                <a:spcPts val="1200"/>
              </a:spcBef>
              <a:buSzPct val="75000"/>
              <a:buChar char="•"/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42" name="XE14-hrz-logo-white-cmy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9392" y="12293600"/>
            <a:ext cx="5507016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7066879"/>
      </p:ext>
    </p:extLst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o.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2700"/>
              </a:spcBef>
            </a:lvl2pPr>
            <a:lvl3pPr>
              <a:spcBef>
                <a:spcPts val="2800"/>
              </a:spcBef>
            </a:lvl3pPr>
            <a:lvl4pPr>
              <a:spcBef>
                <a:spcPts val="2000"/>
              </a:spcBef>
            </a:lvl4pPr>
            <a:lvl5pPr>
              <a:spcBef>
                <a:spcPts val="1200"/>
              </a:spcBef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94030008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o. Purple">
    <p:bg>
      <p:bgPr>
        <a:solidFill>
          <a:srgbClr val="B756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2700"/>
              </a:spcBef>
            </a:lvl2pPr>
            <a:lvl3pPr>
              <a:spcBef>
                <a:spcPts val="2800"/>
              </a:spcBef>
            </a:lvl3pPr>
            <a:lvl4pPr>
              <a:spcBef>
                <a:spcPts val="2000"/>
              </a:spcBef>
            </a:lvl4pPr>
            <a:lvl5pPr>
              <a:spcBef>
                <a:spcPts val="1200"/>
              </a:spcBef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97109288"/>
      </p:ext>
    </p:extLst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slide light blu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882650" y="3987800"/>
            <a:ext cx="14808101" cy="5067300"/>
          </a:xfrm>
          <a:prstGeom prst="rect">
            <a:avLst/>
          </a:prstGeom>
        </p:spPr>
        <p:txBody>
          <a:bodyPr/>
          <a:lstStyle>
            <a:lvl1pPr>
              <a:spcBef>
                <a:spcPts val="3500"/>
              </a:spcBef>
              <a:defRPr sz="6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978653723"/>
      </p:ext>
    </p:extLst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slide Purple">
    <p:bg>
      <p:bgPr>
        <a:solidFill>
          <a:srgbClr val="B756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844550" y="3962400"/>
            <a:ext cx="14808101" cy="506730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3500"/>
              </a:spcBef>
              <a:defRPr sz="6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920432947"/>
      </p:ext>
    </p:extLst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slide dark blu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869950" y="3987800"/>
            <a:ext cx="14808101" cy="506730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3500"/>
              </a:spcBef>
              <a:defRPr sz="6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138301314"/>
      </p:ext>
    </p:extLst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uidelines (Ligh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333500" y="101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3B99D4"/>
                </a:solidFill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3B99D4"/>
                </a:solidFill>
              </a:rPr>
              <a:t>Title Text</a:t>
            </a:r>
          </a:p>
        </p:txBody>
      </p:sp>
      <p:sp>
        <p:nvSpPr>
          <p:cNvPr id="57" name="Shape 57"/>
          <p:cNvSpPr/>
          <p:nvPr/>
        </p:nvSpPr>
        <p:spPr>
          <a:xfrm>
            <a:off x="7526765" y="12852399"/>
            <a:ext cx="86192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720C04"/>
                </a:solidFill>
                <a:latin typeface="+mj-lt"/>
                <a:ea typeface="+mj-ea"/>
                <a:cs typeface="+mj-cs"/>
                <a:sym typeface="Segoe UI Semilight"/>
              </a:defRPr>
            </a:lvl1pPr>
          </a:lstStyle>
          <a:p>
            <a:pPr defTabSz="825500">
              <a:defRPr sz="1800">
                <a:solidFill>
                  <a:srgbClr val="000000"/>
                </a:solidFill>
              </a:defRPr>
            </a:pPr>
            <a:r>
              <a:rPr>
                <a:latin typeface="Segoe UI Semilight"/>
                <a:ea typeface="Segoe UI Semilight"/>
                <a:cs typeface="Segoe UI Semilight"/>
              </a:rPr>
              <a:t>GUIDELINES  – DO NOT USE SLIDE</a:t>
            </a:r>
          </a:p>
        </p:txBody>
      </p:sp>
    </p:spTree>
    <p:extLst>
      <p:ext uri="{BB962C8B-B14F-4D97-AF65-F5344CB8AC3E}">
        <p14:creationId xmlns:p14="http://schemas.microsoft.com/office/powerpoint/2010/main" val="1662354315"/>
      </p:ext>
    </p:extLst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uidelines (Dark)">
    <p:bg>
      <p:bgPr>
        <a:solidFill>
          <a:srgbClr val="153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1333500" y="101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0" name="Shape 60"/>
          <p:cNvSpPr/>
          <p:nvPr/>
        </p:nvSpPr>
        <p:spPr>
          <a:xfrm>
            <a:off x="7526765" y="12852399"/>
            <a:ext cx="86192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D45954"/>
                </a:solidFill>
                <a:latin typeface="+mj-lt"/>
                <a:ea typeface="+mj-ea"/>
                <a:cs typeface="+mj-cs"/>
                <a:sym typeface="Segoe UI Semilight"/>
              </a:defRPr>
            </a:lvl1pPr>
          </a:lstStyle>
          <a:p>
            <a:pPr defTabSz="825500">
              <a:defRPr sz="1800">
                <a:solidFill>
                  <a:srgbClr val="000000"/>
                </a:solidFill>
              </a:defRPr>
            </a:pPr>
            <a:r>
              <a:rPr>
                <a:latin typeface="Segoe UI Semilight"/>
                <a:ea typeface="Segoe UI Semilight"/>
                <a:cs typeface="Segoe UI Semilight"/>
              </a:rPr>
              <a:t>GUIDELINES  – DO NOT USE SLIDE</a:t>
            </a:r>
          </a:p>
        </p:txBody>
      </p:sp>
    </p:spTree>
    <p:extLst>
      <p:ext uri="{BB962C8B-B14F-4D97-AF65-F5344CB8AC3E}">
        <p14:creationId xmlns:p14="http://schemas.microsoft.com/office/powerpoint/2010/main" val="1481547416"/>
      </p:ext>
    </p:extLst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ud BKGD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4" y="12293600"/>
            <a:ext cx="5524500" cy="507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dark blue ">
    <p:bg>
      <p:bgPr>
        <a:solidFill>
          <a:srgbClr val="15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901700" y="1143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876303" y="4013199"/>
            <a:ext cx="10791925" cy="9296401"/>
          </a:xfrm>
          <a:prstGeom prst="rect">
            <a:avLst/>
          </a:prstGeom>
        </p:spPr>
        <p:txBody>
          <a:bodyPr/>
          <a:lstStyle>
            <a:lvl1pPr marL="380968" indent="-368268">
              <a:buSzPct val="33000"/>
              <a:buChar char="■"/>
              <a:defRPr sz="4500"/>
            </a:lvl1pPr>
            <a:lvl2pPr marL="1050102" indent="-415157">
              <a:spcBef>
                <a:spcPts val="2700"/>
              </a:spcBef>
              <a:buSzPct val="100000"/>
              <a:buChar char="-"/>
              <a:defRPr sz="4500"/>
            </a:lvl2pPr>
            <a:lvl3pPr marL="1685047" indent="-415157">
              <a:spcBef>
                <a:spcPts val="2800"/>
              </a:spcBef>
              <a:buSzPct val="75000"/>
              <a:buChar char="•"/>
              <a:defRPr sz="4500"/>
            </a:lvl3pPr>
            <a:lvl4pPr marL="2271149" indent="-366314">
              <a:spcBef>
                <a:spcPts val="2000"/>
              </a:spcBef>
              <a:buSzPct val="75000"/>
              <a:buChar char="•"/>
              <a:defRPr sz="4500"/>
            </a:lvl4pPr>
            <a:lvl5pPr marL="2832833" indent="-293052">
              <a:spcBef>
                <a:spcPts val="1200"/>
              </a:spcBef>
              <a:buSzPct val="75000"/>
              <a:buChar char="•"/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23" name="logo-for-Photo-BKG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0654" y="12293600"/>
            <a:ext cx="5524500" cy="507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Purple ">
    <p:bg>
      <p:bgPr>
        <a:solidFill>
          <a:srgbClr val="B756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901700" y="1143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876303" y="4089399"/>
            <a:ext cx="10791925" cy="9296401"/>
          </a:xfrm>
          <a:prstGeom prst="rect">
            <a:avLst/>
          </a:prstGeom>
        </p:spPr>
        <p:txBody>
          <a:bodyPr/>
          <a:lstStyle>
            <a:lvl1pPr marL="380968" indent="-368268">
              <a:buSzPct val="33000"/>
              <a:buChar char="■"/>
              <a:defRPr sz="4500"/>
            </a:lvl1pPr>
            <a:lvl2pPr marL="1050102" indent="-415157">
              <a:spcBef>
                <a:spcPts val="2700"/>
              </a:spcBef>
              <a:buSzPct val="100000"/>
              <a:buChar char="-"/>
              <a:defRPr sz="4500"/>
            </a:lvl2pPr>
            <a:lvl3pPr marL="1685047" indent="-415157">
              <a:spcBef>
                <a:spcPts val="2800"/>
              </a:spcBef>
              <a:buSzPct val="75000"/>
              <a:buChar char="•"/>
              <a:defRPr sz="4500"/>
            </a:lvl3pPr>
            <a:lvl4pPr marL="2271149" indent="-366314">
              <a:spcBef>
                <a:spcPts val="2000"/>
              </a:spcBef>
              <a:buSzPct val="75000"/>
              <a:buChar char="•"/>
              <a:defRPr sz="4500"/>
            </a:lvl4pPr>
            <a:lvl5pPr marL="2832833" indent="-293052">
              <a:spcBef>
                <a:spcPts val="1200"/>
              </a:spcBef>
              <a:buSzPct val="75000"/>
              <a:buChar char="•"/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42" name="XE14-hrz-logo-white-cmy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9391" y="12293600"/>
            <a:ext cx="5507017" cy="507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dark blue &amp; logo on left">
    <p:bg>
      <p:bgPr>
        <a:solidFill>
          <a:srgbClr val="15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901700" y="1143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876303" y="4013199"/>
            <a:ext cx="10791925" cy="9296401"/>
          </a:xfrm>
          <a:prstGeom prst="rect">
            <a:avLst/>
          </a:prstGeom>
        </p:spPr>
        <p:txBody>
          <a:bodyPr/>
          <a:lstStyle>
            <a:lvl1pPr marL="380968" indent="-368268">
              <a:buSzPct val="33000"/>
              <a:buChar char="■"/>
              <a:defRPr sz="4500"/>
            </a:lvl1pPr>
            <a:lvl2pPr marL="1050102" indent="-415157">
              <a:spcBef>
                <a:spcPts val="2700"/>
              </a:spcBef>
              <a:buSzPct val="100000"/>
              <a:buChar char="-"/>
              <a:defRPr sz="4500"/>
            </a:lvl2pPr>
            <a:lvl3pPr marL="1685047" indent="-415157">
              <a:spcBef>
                <a:spcPts val="2800"/>
              </a:spcBef>
              <a:buSzPct val="75000"/>
              <a:buChar char="•"/>
              <a:defRPr sz="4500"/>
            </a:lvl3pPr>
            <a:lvl4pPr marL="2271149" indent="-366314">
              <a:spcBef>
                <a:spcPts val="2000"/>
              </a:spcBef>
              <a:buSzPct val="75000"/>
              <a:buChar char="•"/>
              <a:defRPr sz="4500"/>
            </a:lvl4pPr>
            <a:lvl5pPr marL="2832833" indent="-293052">
              <a:spcBef>
                <a:spcPts val="1200"/>
              </a:spcBef>
              <a:buSzPct val="75000"/>
              <a:buChar char="•"/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31" name="logo-for-Photo-BKG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451" y="12293600"/>
            <a:ext cx="5524500" cy="507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o. Purple">
    <p:bg>
      <p:bgPr>
        <a:solidFill>
          <a:srgbClr val="B756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2700"/>
              </a:spcBef>
            </a:lvl2pPr>
            <a:lvl3pPr>
              <a:spcBef>
                <a:spcPts val="2800"/>
              </a:spcBef>
            </a:lvl3pPr>
            <a:lvl4pPr>
              <a:spcBef>
                <a:spcPts val="2000"/>
              </a:spcBef>
            </a:lvl4pPr>
            <a:lvl5pPr>
              <a:spcBef>
                <a:spcPts val="1200"/>
              </a:spcBef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slide Purple">
    <p:bg>
      <p:bgPr>
        <a:solidFill>
          <a:srgbClr val="B756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844554" y="3962401"/>
            <a:ext cx="14808101" cy="5067299"/>
          </a:xfrm>
          <a:prstGeom prst="rect">
            <a:avLst/>
          </a:prstGeom>
        </p:spPr>
        <p:txBody>
          <a:bodyPr anchor="t"/>
          <a:lstStyle>
            <a:lvl1pPr>
              <a:spcBef>
                <a:spcPts val="3500"/>
              </a:spcBef>
              <a:defRPr sz="63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slide dark blu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869953" y="3987801"/>
            <a:ext cx="14808101" cy="5067299"/>
          </a:xfrm>
          <a:prstGeom prst="rect">
            <a:avLst/>
          </a:prstGeom>
        </p:spPr>
        <p:txBody>
          <a:bodyPr anchor="t"/>
          <a:lstStyle>
            <a:lvl1pPr>
              <a:spcBef>
                <a:spcPts val="3500"/>
              </a:spcBef>
              <a:defRPr sz="63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A3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E14-hrz-logo-white-cmyk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909391" y="12293600"/>
            <a:ext cx="5507017" cy="5079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850903" y="3568700"/>
            <a:ext cx="22504500" cy="530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69903" y="8158956"/>
            <a:ext cx="15497571" cy="92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2pPr>
              <a:spcBef>
                <a:spcPts val="2700"/>
              </a:spcBef>
            </a:lvl2pPr>
            <a:lvl3pPr>
              <a:spcBef>
                <a:spcPts val="2800"/>
              </a:spcBef>
            </a:lvl3pPr>
            <a:lvl4pPr>
              <a:spcBef>
                <a:spcPts val="2000"/>
              </a:spcBef>
            </a:lvl4pPr>
            <a:lvl5pPr>
              <a:spcBef>
                <a:spcPts val="1200"/>
              </a:spcBef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1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8" r:id="rId5"/>
    <p:sldLayoutId id="2147483655" r:id="rId6"/>
    <p:sldLayoutId id="2147483660" r:id="rId7"/>
    <p:sldLayoutId id="2147483662" r:id="rId8"/>
    <p:sldLayoutId id="2147483663" r:id="rId9"/>
    <p:sldLayoutId id="2147483664" r:id="rId10"/>
    <p:sldLayoutId id="2147483665" r:id="rId11"/>
    <p:sldLayoutId id="2147483704" r:id="rId12"/>
  </p:sldLayoutIdLst>
  <p:transition xmlns:p14="http://schemas.microsoft.com/office/powerpoint/2010/main" spd="med"/>
  <p:txStyles>
    <p:titleStyle>
      <a:lvl1pPr defTabSz="825429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1pPr>
      <a:lvl2pPr indent="228580" defTabSz="825429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2pPr>
      <a:lvl3pPr indent="457161" defTabSz="825429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3pPr>
      <a:lvl4pPr indent="685741" defTabSz="825429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4pPr>
      <a:lvl5pPr indent="914321" defTabSz="825429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5pPr>
      <a:lvl6pPr indent="1142902" defTabSz="825429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6pPr>
      <a:lvl7pPr indent="1371482" defTabSz="825429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7pPr>
      <a:lvl8pPr indent="1600063" defTabSz="825429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8pPr>
      <a:lvl9pPr indent="1828643" defTabSz="825429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9pPr>
    </p:titleStyle>
    <p:bodyStyle>
      <a:lvl1pPr indent="12697" defTabSz="825429">
        <a:lnSpc>
          <a:spcPct val="90000"/>
        </a:lnSpc>
        <a:spcBef>
          <a:spcPts val="3500"/>
        </a:spcBef>
        <a:defRPr sz="11400">
          <a:solidFill>
            <a:srgbClr val="FFFFFF"/>
          </a:solidFill>
          <a:latin typeface="+mn-lt"/>
          <a:ea typeface="+mn-ea"/>
          <a:cs typeface="+mn-cs"/>
          <a:sym typeface="Segoe UI"/>
        </a:defRPr>
      </a:lvl1pPr>
      <a:lvl2pPr indent="634945" defTabSz="825429">
        <a:lnSpc>
          <a:spcPct val="90000"/>
        </a:lnSpc>
        <a:spcBef>
          <a:spcPts val="3500"/>
        </a:spcBef>
        <a:defRPr sz="11400">
          <a:solidFill>
            <a:srgbClr val="FFFFFF"/>
          </a:solidFill>
          <a:latin typeface="+mn-lt"/>
          <a:ea typeface="+mn-ea"/>
          <a:cs typeface="+mn-cs"/>
          <a:sym typeface="Segoe UI"/>
        </a:defRPr>
      </a:lvl2pPr>
      <a:lvl3pPr indent="1269890" defTabSz="825429">
        <a:lnSpc>
          <a:spcPct val="90000"/>
        </a:lnSpc>
        <a:spcBef>
          <a:spcPts val="3500"/>
        </a:spcBef>
        <a:defRPr sz="11400">
          <a:solidFill>
            <a:srgbClr val="FFFFFF"/>
          </a:solidFill>
          <a:latin typeface="+mn-lt"/>
          <a:ea typeface="+mn-ea"/>
          <a:cs typeface="+mn-cs"/>
          <a:sym typeface="Segoe UI"/>
        </a:defRPr>
      </a:lvl3pPr>
      <a:lvl4pPr indent="1904836" defTabSz="825429">
        <a:lnSpc>
          <a:spcPct val="90000"/>
        </a:lnSpc>
        <a:spcBef>
          <a:spcPts val="3500"/>
        </a:spcBef>
        <a:defRPr sz="11400">
          <a:solidFill>
            <a:srgbClr val="FFFFFF"/>
          </a:solidFill>
          <a:latin typeface="+mn-lt"/>
          <a:ea typeface="+mn-ea"/>
          <a:cs typeface="+mn-cs"/>
          <a:sym typeface="Segoe UI"/>
        </a:defRPr>
      </a:lvl4pPr>
      <a:lvl5pPr indent="2539781" defTabSz="825429">
        <a:lnSpc>
          <a:spcPct val="90000"/>
        </a:lnSpc>
        <a:spcBef>
          <a:spcPts val="3500"/>
        </a:spcBef>
        <a:defRPr sz="11400">
          <a:solidFill>
            <a:srgbClr val="FFFFFF"/>
          </a:solidFill>
          <a:latin typeface="+mn-lt"/>
          <a:ea typeface="+mn-ea"/>
          <a:cs typeface="+mn-cs"/>
          <a:sym typeface="Segoe UI"/>
        </a:defRPr>
      </a:lvl5pPr>
      <a:lvl6pPr marL="4554512" indent="-1379786" defTabSz="825429">
        <a:lnSpc>
          <a:spcPct val="90000"/>
        </a:lnSpc>
        <a:spcBef>
          <a:spcPts val="3500"/>
        </a:spcBef>
        <a:buSzPct val="75000"/>
        <a:buChar char="•"/>
        <a:defRPr sz="11400">
          <a:solidFill>
            <a:srgbClr val="FFFFFF"/>
          </a:solidFill>
          <a:latin typeface="+mn-lt"/>
          <a:ea typeface="+mn-ea"/>
          <a:cs typeface="+mn-cs"/>
          <a:sym typeface="Segoe UI"/>
        </a:defRPr>
      </a:lvl6pPr>
      <a:lvl7pPr marL="5189457" indent="-1379786" defTabSz="825429">
        <a:lnSpc>
          <a:spcPct val="90000"/>
        </a:lnSpc>
        <a:spcBef>
          <a:spcPts val="3500"/>
        </a:spcBef>
        <a:buSzPct val="75000"/>
        <a:buChar char="•"/>
        <a:defRPr sz="11400">
          <a:solidFill>
            <a:srgbClr val="FFFFFF"/>
          </a:solidFill>
          <a:latin typeface="+mn-lt"/>
          <a:ea typeface="+mn-ea"/>
          <a:cs typeface="+mn-cs"/>
          <a:sym typeface="Segoe UI"/>
        </a:defRPr>
      </a:lvl7pPr>
      <a:lvl8pPr marL="5824402" indent="-1379786" defTabSz="825429">
        <a:lnSpc>
          <a:spcPct val="90000"/>
        </a:lnSpc>
        <a:spcBef>
          <a:spcPts val="3500"/>
        </a:spcBef>
        <a:buSzPct val="75000"/>
        <a:buChar char="•"/>
        <a:defRPr sz="11400">
          <a:solidFill>
            <a:srgbClr val="FFFFFF"/>
          </a:solidFill>
          <a:latin typeface="+mn-lt"/>
          <a:ea typeface="+mn-ea"/>
          <a:cs typeface="+mn-cs"/>
          <a:sym typeface="Segoe UI"/>
        </a:defRPr>
      </a:lvl8pPr>
      <a:lvl9pPr marL="6459348" indent="-1379786" defTabSz="825429">
        <a:lnSpc>
          <a:spcPct val="90000"/>
        </a:lnSpc>
        <a:spcBef>
          <a:spcPts val="3500"/>
        </a:spcBef>
        <a:buSzPct val="75000"/>
        <a:buChar char="•"/>
        <a:defRPr sz="11400">
          <a:solidFill>
            <a:srgbClr val="FFFFFF"/>
          </a:solidFill>
          <a:latin typeface="+mn-lt"/>
          <a:ea typeface="+mn-ea"/>
          <a:cs typeface="+mn-cs"/>
          <a:sym typeface="Segoe UI"/>
        </a:defRPr>
      </a:lvl9pPr>
    </p:bodyStyle>
    <p:otherStyle>
      <a:lvl1pPr algn="ctr" defTabSz="825429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580" algn="ctr" defTabSz="825429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161" algn="ctr" defTabSz="825429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741" algn="ctr" defTabSz="825429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321" algn="ctr" defTabSz="825429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2902" algn="ctr" defTabSz="825429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482" algn="ctr" defTabSz="825429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063" algn="ctr" defTabSz="825429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643" algn="ctr" defTabSz="825429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A3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E14-hrz-logo-white-cmyk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7909392" y="12293600"/>
            <a:ext cx="5507016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850900" y="3568700"/>
            <a:ext cx="22504500" cy="530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69900" y="8158956"/>
            <a:ext cx="15497572" cy="92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2pPr>
              <a:spcBef>
                <a:spcPts val="2700"/>
              </a:spcBef>
            </a:lvl2pPr>
            <a:lvl3pPr>
              <a:spcBef>
                <a:spcPts val="2800"/>
              </a:spcBef>
            </a:lvl3pPr>
            <a:lvl4pPr>
              <a:spcBef>
                <a:spcPts val="2000"/>
              </a:spcBef>
            </a:lvl4pPr>
            <a:lvl5pPr>
              <a:spcBef>
                <a:spcPts val="1200"/>
              </a:spcBef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793929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ransition xmlns:p14="http://schemas.microsoft.com/office/powerpoint/2010/main" spd="med"/>
  <p:txStyles>
    <p:titleStyle>
      <a:lvl1pPr defTabSz="825500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1pPr>
      <a:lvl2pPr indent="228600" defTabSz="825500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2pPr>
      <a:lvl3pPr indent="457200" defTabSz="825500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3pPr>
      <a:lvl4pPr indent="685800" defTabSz="825500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4pPr>
      <a:lvl5pPr indent="914400" defTabSz="825500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5pPr>
      <a:lvl6pPr indent="1143000" defTabSz="825500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6pPr>
      <a:lvl7pPr indent="1371600" defTabSz="825500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7pPr>
      <a:lvl8pPr indent="1600200" defTabSz="825500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8pPr>
      <a:lvl9pPr indent="1828800" defTabSz="825500">
        <a:lnSpc>
          <a:spcPct val="90000"/>
        </a:lnSpc>
        <a:defRPr sz="30000">
          <a:solidFill>
            <a:srgbClr val="FFFFFF"/>
          </a:solidFill>
          <a:latin typeface="+mj-lt"/>
          <a:ea typeface="+mj-ea"/>
          <a:cs typeface="+mj-cs"/>
          <a:sym typeface="Segoe UI Semilight"/>
        </a:defRPr>
      </a:lvl9pPr>
    </p:titleStyle>
    <p:bodyStyle>
      <a:lvl1pPr indent="12700" defTabSz="825500">
        <a:lnSpc>
          <a:spcPct val="90000"/>
        </a:lnSpc>
        <a:spcBef>
          <a:spcPts val="3500"/>
        </a:spcBef>
        <a:defRPr sz="11300">
          <a:solidFill>
            <a:srgbClr val="FFFFFF"/>
          </a:solidFill>
          <a:latin typeface="+mn-lt"/>
          <a:ea typeface="+mn-ea"/>
          <a:cs typeface="+mn-cs"/>
          <a:sym typeface="Segoe UI"/>
        </a:defRPr>
      </a:lvl1pPr>
      <a:lvl2pPr indent="635000" defTabSz="825500">
        <a:lnSpc>
          <a:spcPct val="90000"/>
        </a:lnSpc>
        <a:spcBef>
          <a:spcPts val="3500"/>
        </a:spcBef>
        <a:defRPr sz="11300">
          <a:solidFill>
            <a:srgbClr val="FFFFFF"/>
          </a:solidFill>
          <a:latin typeface="+mn-lt"/>
          <a:ea typeface="+mn-ea"/>
          <a:cs typeface="+mn-cs"/>
          <a:sym typeface="Segoe UI"/>
        </a:defRPr>
      </a:lvl2pPr>
      <a:lvl3pPr indent="1270000" defTabSz="825500">
        <a:lnSpc>
          <a:spcPct val="90000"/>
        </a:lnSpc>
        <a:spcBef>
          <a:spcPts val="3500"/>
        </a:spcBef>
        <a:defRPr sz="11300">
          <a:solidFill>
            <a:srgbClr val="FFFFFF"/>
          </a:solidFill>
          <a:latin typeface="+mn-lt"/>
          <a:ea typeface="+mn-ea"/>
          <a:cs typeface="+mn-cs"/>
          <a:sym typeface="Segoe UI"/>
        </a:defRPr>
      </a:lvl3pPr>
      <a:lvl4pPr indent="1905000" defTabSz="825500">
        <a:lnSpc>
          <a:spcPct val="90000"/>
        </a:lnSpc>
        <a:spcBef>
          <a:spcPts val="3500"/>
        </a:spcBef>
        <a:defRPr sz="11300">
          <a:solidFill>
            <a:srgbClr val="FFFFFF"/>
          </a:solidFill>
          <a:latin typeface="+mn-lt"/>
          <a:ea typeface="+mn-ea"/>
          <a:cs typeface="+mn-cs"/>
          <a:sym typeface="Segoe UI"/>
        </a:defRPr>
      </a:lvl4pPr>
      <a:lvl5pPr indent="2540000" defTabSz="825500">
        <a:lnSpc>
          <a:spcPct val="90000"/>
        </a:lnSpc>
        <a:spcBef>
          <a:spcPts val="3500"/>
        </a:spcBef>
        <a:defRPr sz="11300">
          <a:solidFill>
            <a:srgbClr val="FFFFFF"/>
          </a:solidFill>
          <a:latin typeface="+mn-lt"/>
          <a:ea typeface="+mn-ea"/>
          <a:cs typeface="+mn-cs"/>
          <a:sym typeface="Segoe UI"/>
        </a:defRPr>
      </a:lvl5pPr>
      <a:lvl6pPr marL="4554903" indent="-1379903" defTabSz="825500">
        <a:lnSpc>
          <a:spcPct val="90000"/>
        </a:lnSpc>
        <a:spcBef>
          <a:spcPts val="3500"/>
        </a:spcBef>
        <a:buSzPct val="75000"/>
        <a:buChar char="•"/>
        <a:defRPr sz="11300">
          <a:solidFill>
            <a:srgbClr val="FFFFFF"/>
          </a:solidFill>
          <a:latin typeface="+mn-lt"/>
          <a:ea typeface="+mn-ea"/>
          <a:cs typeface="+mn-cs"/>
          <a:sym typeface="Segoe UI"/>
        </a:defRPr>
      </a:lvl6pPr>
      <a:lvl7pPr marL="5189903" indent="-1379903" defTabSz="825500">
        <a:lnSpc>
          <a:spcPct val="90000"/>
        </a:lnSpc>
        <a:spcBef>
          <a:spcPts val="3500"/>
        </a:spcBef>
        <a:buSzPct val="75000"/>
        <a:buChar char="•"/>
        <a:defRPr sz="11300">
          <a:solidFill>
            <a:srgbClr val="FFFFFF"/>
          </a:solidFill>
          <a:latin typeface="+mn-lt"/>
          <a:ea typeface="+mn-ea"/>
          <a:cs typeface="+mn-cs"/>
          <a:sym typeface="Segoe UI"/>
        </a:defRPr>
      </a:lvl7pPr>
      <a:lvl8pPr marL="5824903" indent="-1379903" defTabSz="825500">
        <a:lnSpc>
          <a:spcPct val="90000"/>
        </a:lnSpc>
        <a:spcBef>
          <a:spcPts val="3500"/>
        </a:spcBef>
        <a:buSzPct val="75000"/>
        <a:buChar char="•"/>
        <a:defRPr sz="11300">
          <a:solidFill>
            <a:srgbClr val="FFFFFF"/>
          </a:solidFill>
          <a:latin typeface="+mn-lt"/>
          <a:ea typeface="+mn-ea"/>
          <a:cs typeface="+mn-cs"/>
          <a:sym typeface="Segoe UI"/>
        </a:defRPr>
      </a:lvl8pPr>
      <a:lvl9pPr marL="6459903" indent="-1379903" defTabSz="825500">
        <a:lnSpc>
          <a:spcPct val="90000"/>
        </a:lnSpc>
        <a:spcBef>
          <a:spcPts val="3500"/>
        </a:spcBef>
        <a:buSzPct val="75000"/>
        <a:buChar char="•"/>
        <a:defRPr sz="11300">
          <a:solidFill>
            <a:srgbClr val="FFFFFF"/>
          </a:solidFill>
          <a:latin typeface="+mn-lt"/>
          <a:ea typeface="+mn-ea"/>
          <a:cs typeface="+mn-cs"/>
          <a:sym typeface="Segoe UI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xamarin.com/guides/cross-platform/sketches/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hyperlink" Target="http://blog.xamarin.com/enterprise-component-vendors-join-xamarin.forms-ecosyste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xamarin.com/ibm" TargetMode="External"/><Relationship Id="rId4" Type="http://schemas.openxmlformats.org/officeDocument/2006/relationships/image" Target="../media/image48.tif"/><Relationship Id="rId5" Type="http://schemas.openxmlformats.org/officeDocument/2006/relationships/image" Target="../media/image49.ti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lotsofpeople.png"/>
          <p:cNvPicPr/>
          <p:nvPr/>
        </p:nvPicPr>
        <p:blipFill>
          <a:blip r:embed="rId2">
            <a:extLst/>
          </a:blip>
          <a:srcRect t="1611" b="1611"/>
          <a:stretch>
            <a:fillRect/>
          </a:stretch>
        </p:blipFill>
        <p:spPr>
          <a:xfrm>
            <a:off x="-253999" y="-2974"/>
            <a:ext cx="24952165" cy="14165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37167" y="11910752"/>
            <a:ext cx="9687987" cy="890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darwinlounge.png"/>
          <p:cNvPicPr/>
          <p:nvPr/>
        </p:nvPicPr>
        <p:blipFill>
          <a:blip r:embed="rId3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logo-for-Photo-BKG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38151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robotics.png"/>
          <p:cNvPicPr/>
          <p:nvPr/>
        </p:nvPicPr>
        <p:blipFill>
          <a:blip r:embed="rId3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logo-for-Photo-BKG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30919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oculus.png"/>
          <p:cNvPicPr/>
          <p:nvPr/>
        </p:nvPicPr>
        <p:blipFill>
          <a:blip r:embed="rId2">
            <a:extLst/>
          </a:blip>
          <a:srcRect t="1130" b="1130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54607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drone.png"/>
          <p:cNvPicPr/>
          <p:nvPr/>
        </p:nvPicPr>
        <p:blipFill>
          <a:blip r:embed="rId2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7830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cars1.png"/>
          <p:cNvPicPr/>
          <p:nvPr/>
        </p:nvPicPr>
        <p:blipFill>
          <a:blip r:embed="rId2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20709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cars2.png"/>
          <p:cNvPicPr/>
          <p:nvPr/>
        </p:nvPicPr>
        <p:blipFill>
          <a:blip r:embed="rId2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19399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xfrm>
            <a:off x="4994382" y="5255468"/>
            <a:ext cx="14908868" cy="275823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 dirty="0" smtClean="0">
                <a:solidFill>
                  <a:srgbClr val="FFFFFF"/>
                </a:solidFill>
              </a:rPr>
              <a:t>Fun</a:t>
            </a:r>
            <a:endParaRPr sz="10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129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maxlagers.png"/>
          <p:cNvPicPr/>
          <p:nvPr/>
        </p:nvPicPr>
        <p:blipFill>
          <a:blip r:embed="rId3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logo-for-Photo-BKG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92872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aquarium1.png"/>
          <p:cNvPicPr/>
          <p:nvPr/>
        </p:nvPicPr>
        <p:blipFill>
          <a:blip r:embed="rId3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logo-for-Photo-BKG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501591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aquarium2.png"/>
          <p:cNvPicPr/>
          <p:nvPr/>
        </p:nvPicPr>
        <p:blipFill>
          <a:blip r:embed="rId2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61699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838200" y="3086100"/>
            <a:ext cx="27830165" cy="5308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0" dirty="0" smtClean="0">
                <a:solidFill>
                  <a:srgbClr val="FFFFFF"/>
                </a:solidFill>
              </a:rPr>
              <a:t>&gt;1200</a:t>
            </a:r>
            <a:endParaRPr sz="30000" dirty="0">
              <a:solidFill>
                <a:srgbClr val="FFFFFF"/>
              </a:solidFill>
            </a:endParaRP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546100" y="8120856"/>
            <a:ext cx="15497572" cy="295929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Attendees!</a:t>
            </a:r>
          </a:p>
        </p:txBody>
      </p:sp>
      <p:pic>
        <p:nvPicPr>
          <p:cNvPr id="69" name="XE14-hrz-logo-white-cmyk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9392" y="12293600"/>
            <a:ext cx="5507016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attendee stat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25635" y="3086100"/>
            <a:ext cx="12090773" cy="6801061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66999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bbq.png"/>
          <p:cNvPicPr/>
          <p:nvPr/>
        </p:nvPicPr>
        <p:blipFill>
          <a:blip r:embed="rId3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logo-for-Photo-BKG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26999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bbq2.png"/>
          <p:cNvPicPr/>
          <p:nvPr/>
        </p:nvPicPr>
        <p:blipFill>
          <a:blip r:embed="rId2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6132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F# vs. C#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9600" y="2647950"/>
            <a:ext cx="13004800" cy="8420100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63895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keynote.png"/>
          <p:cNvPicPr/>
          <p:nvPr/>
        </p:nvPicPr>
        <p:blipFill>
          <a:blip r:embed="rId3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logo-for-Photo-BKG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title" idx="4294967295"/>
          </p:nvPr>
        </p:nvSpPr>
        <p:spPr>
          <a:xfrm>
            <a:off x="966013" y="8019876"/>
            <a:ext cx="14908868" cy="2758233"/>
          </a:xfrm>
          <a:prstGeom prst="rect">
            <a:avLst/>
          </a:prstGeom>
        </p:spPr>
        <p:txBody>
          <a:bodyPr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0400"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rPr>
              <a:t>Keynote Annoucements</a:t>
            </a:r>
          </a:p>
        </p:txBody>
      </p:sp>
    </p:spTree>
    <p:extLst>
      <p:ext uri="{BB962C8B-B14F-4D97-AF65-F5344CB8AC3E}">
        <p14:creationId xmlns:p14="http://schemas.microsoft.com/office/powerpoint/2010/main" val="3654742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43784" tIns="243784" rIns="243784" bIns="243784" anchor="ctr" anchorCtr="0">
            <a:noAutofit/>
          </a:bodyPr>
          <a:lstStyle/>
          <a:p>
            <a:pPr rtl="0"/>
            <a:r>
              <a:rPr lang="en" sz="9600" dirty="0">
                <a:latin typeface="Helvetica Light"/>
                <a:ea typeface="Roboto"/>
                <a:cs typeface="Helvetica Light"/>
                <a:sym typeface="Roboto"/>
              </a:rPr>
              <a:t>Xamarin Android Player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876303" y="4013199"/>
            <a:ext cx="13039525" cy="9296401"/>
          </a:xfrm>
          <a:prstGeom prst="rect">
            <a:avLst/>
          </a:prstGeom>
          <a:noFill/>
          <a:ln>
            <a:noFill/>
          </a:ln>
        </p:spPr>
        <p:txBody>
          <a:bodyPr lIns="243784" tIns="243784" rIns="243784" bIns="243784" anchor="t" anchorCtr="0">
            <a:noAutofit/>
          </a:bodyPr>
          <a:lstStyle/>
          <a:p>
            <a:pPr marL="1060437" indent="-857250" algn="l" rtl="0">
              <a:lnSpc>
                <a:spcPct val="100000"/>
              </a:lnSpc>
              <a:spcBef>
                <a:spcPts val="1708"/>
              </a:spcBef>
              <a:buSzPct val="100000"/>
            </a:pPr>
            <a:r>
              <a:rPr lang="en" sz="6500" dirty="0">
                <a:latin typeface="Helvetica"/>
                <a:ea typeface="Roboto"/>
                <a:cs typeface="Helvetica"/>
                <a:sym typeface="Roboto"/>
              </a:rPr>
              <a:t>Super fast hardware accelerated simulator</a:t>
            </a:r>
          </a:p>
          <a:p>
            <a:pPr marL="1060437" indent="-857250" algn="l" rtl="0">
              <a:lnSpc>
                <a:spcPct val="100000"/>
              </a:lnSpc>
              <a:spcBef>
                <a:spcPts val="1708"/>
              </a:spcBef>
              <a:buSzPct val="100000"/>
            </a:pPr>
            <a:r>
              <a:rPr lang="en" sz="6500" dirty="0">
                <a:latin typeface="Helvetica"/>
                <a:ea typeface="Roboto"/>
                <a:cs typeface="Helvetica"/>
                <a:sym typeface="Roboto"/>
              </a:rPr>
              <a:t>Available on Mac and PC</a:t>
            </a:r>
          </a:p>
          <a:p>
            <a:pPr marL="1060437" indent="-857250" algn="l" rtl="0">
              <a:lnSpc>
                <a:spcPct val="100000"/>
              </a:lnSpc>
              <a:spcBef>
                <a:spcPts val="1708"/>
              </a:spcBef>
              <a:buSzPct val="100000"/>
            </a:pPr>
            <a:r>
              <a:rPr lang="en" sz="6500" dirty="0">
                <a:latin typeface="Helvetica"/>
                <a:ea typeface="Roboto"/>
                <a:cs typeface="Helvetica"/>
                <a:sym typeface="Roboto"/>
              </a:rPr>
              <a:t>Free for Xamarin </a:t>
            </a:r>
            <a:r>
              <a:rPr lang="en" sz="6500" dirty="0" smtClean="0">
                <a:latin typeface="Helvetica"/>
                <a:ea typeface="Roboto"/>
                <a:cs typeface="Helvetica"/>
                <a:sym typeface="Roboto"/>
              </a:rPr>
              <a:t>subscribers</a:t>
            </a:r>
            <a:endParaRPr lang="en-US" sz="6500" dirty="0" smtClean="0">
              <a:latin typeface="Helvetica"/>
              <a:ea typeface="Roboto"/>
              <a:cs typeface="Helvetica"/>
              <a:sym typeface="Roboto"/>
            </a:endParaRPr>
          </a:p>
          <a:p>
            <a:pPr marL="1060437" indent="-857250" algn="l" rtl="0">
              <a:lnSpc>
                <a:spcPct val="100000"/>
              </a:lnSpc>
              <a:spcBef>
                <a:spcPts val="1708"/>
              </a:spcBef>
              <a:buSzPct val="100000"/>
            </a:pPr>
            <a:endParaRPr lang="en-US" sz="6500" dirty="0">
              <a:latin typeface="Helvetica"/>
              <a:ea typeface="Roboto"/>
              <a:cs typeface="Helvetica"/>
              <a:sym typeface="Roboto"/>
            </a:endParaRPr>
          </a:p>
          <a:p>
            <a:pPr marL="203187" indent="0" algn="l" rtl="0">
              <a:lnSpc>
                <a:spcPct val="100000"/>
              </a:lnSpc>
              <a:spcBef>
                <a:spcPts val="1708"/>
              </a:spcBef>
              <a:buSzPct val="100000"/>
              <a:buNone/>
            </a:pPr>
            <a:r>
              <a:rPr lang="en-US" sz="6500" dirty="0" smtClean="0">
                <a:latin typeface="Helvetica"/>
                <a:ea typeface="Roboto"/>
                <a:cs typeface="Helvetica"/>
                <a:sym typeface="Roboto"/>
              </a:rPr>
              <a:t>Xamarin.com/android-player</a:t>
            </a:r>
            <a:endParaRPr lang="en" sz="6500" dirty="0">
              <a:latin typeface="Helvetica"/>
              <a:ea typeface="Roboto"/>
              <a:cs typeface="Helvetica"/>
              <a:sym typeface="Roboto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747" y="723486"/>
            <a:ext cx="8225200" cy="11485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2487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Test Cloud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901700" y="4089400"/>
            <a:ext cx="10791925" cy="9296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FFFFFF"/>
                </a:solidFill>
              </a:rPr>
              <a:t>Xamarin.UITest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FFFFFF"/>
                </a:solidFill>
              </a:rPr>
              <a:t>Improved Capture Tools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FFFFFF"/>
                </a:solidFill>
              </a:rPr>
              <a:t>Test Execution Enhancements</a:t>
            </a:r>
          </a:p>
        </p:txBody>
      </p:sp>
      <p:sp>
        <p:nvSpPr>
          <p:cNvPr id="96" name="Shape 96"/>
          <p:cNvSpPr/>
          <p:nvPr/>
        </p:nvSpPr>
        <p:spPr>
          <a:xfrm>
            <a:off x="875050" y="2292350"/>
            <a:ext cx="480350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solidFill>
                  <a:srgbClr val="FFFFFF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New Features</a:t>
            </a:r>
          </a:p>
        </p:txBody>
      </p:sp>
      <p:pic>
        <p:nvPicPr>
          <p:cNvPr id="9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7342" y="1538632"/>
            <a:ext cx="12382501" cy="9156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28107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 bldLvl="5" animBg="1" advAuto="0"/>
      <p:bldP spid="98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Test Cloud</a:t>
            </a:r>
          </a:p>
        </p:txBody>
      </p:sp>
      <p:sp>
        <p:nvSpPr>
          <p:cNvPr id="96" name="Shape 96"/>
          <p:cNvSpPr/>
          <p:nvPr/>
        </p:nvSpPr>
        <p:spPr>
          <a:xfrm>
            <a:off x="875050" y="2292350"/>
            <a:ext cx="480350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solidFill>
                  <a:srgbClr val="FFFFFF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New Features</a:t>
            </a:r>
          </a:p>
        </p:txBody>
      </p:sp>
      <p:pic>
        <p:nvPicPr>
          <p:cNvPr id="9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84761" y="2846506"/>
            <a:ext cx="12382501" cy="8763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6304" y="4013199"/>
            <a:ext cx="9305672" cy="9296401"/>
          </a:xfrm>
        </p:spPr>
        <p:txBody>
          <a:bodyPr/>
          <a:lstStyle/>
          <a:p>
            <a:r>
              <a:rPr lang="en-US" dirty="0" smtClean="0"/>
              <a:t>Create Automated User Interface tests all in C#</a:t>
            </a:r>
          </a:p>
          <a:p>
            <a:r>
              <a:rPr lang="en-US" dirty="0" smtClean="0"/>
              <a:t>Upload to the Test Cloud or run against a Device or Simulator</a:t>
            </a:r>
          </a:p>
          <a:p>
            <a:r>
              <a:rPr lang="en-US" dirty="0" smtClean="0"/>
              <a:t>Run directly from Visual Studio or Xamarin Studio</a:t>
            </a:r>
          </a:p>
          <a:p>
            <a:r>
              <a:rPr lang="en-US" dirty="0" smtClean="0"/>
              <a:t>Exposed via a NuGet Package</a:t>
            </a:r>
          </a:p>
          <a:p>
            <a:r>
              <a:rPr lang="en-US" dirty="0" smtClean="0"/>
              <a:t>Free to use a Simulator*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66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553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Real-time Monitoring for your Apps</a:t>
            </a:r>
          </a:p>
          <a:p>
            <a:r>
              <a:rPr lang="en-US" dirty="0" smtClean="0"/>
              <a:t>iOS, Android, Mac, and Windows</a:t>
            </a:r>
          </a:p>
          <a:p>
            <a:endParaRPr lang="en-US" dirty="0"/>
          </a:p>
          <a:p>
            <a:endParaRPr lang="en-US" dirty="0" smtClean="0"/>
          </a:p>
          <a:p>
            <a:pPr marL="12700" indent="0">
              <a:buNone/>
            </a:pPr>
            <a:r>
              <a:rPr lang="en-US" sz="7100" dirty="0"/>
              <a:t>Xamarin.com/Insights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206" y="3901022"/>
            <a:ext cx="13179954" cy="8985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751" y="467121"/>
            <a:ext cx="18317571" cy="293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443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76304" y="4013199"/>
            <a:ext cx="9104458" cy="9296401"/>
          </a:xfrm>
        </p:spPr>
        <p:txBody>
          <a:bodyPr/>
          <a:lstStyle/>
          <a:p>
            <a:r>
              <a:rPr lang="en-US" dirty="0" smtClean="0"/>
              <a:t>Automatically report any uncaught managed or native exception.</a:t>
            </a:r>
          </a:p>
          <a:p>
            <a:r>
              <a:rPr lang="en-US" dirty="0" smtClean="0"/>
              <a:t>Report your own caught exceptions with simple cross-platform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888" y="3122366"/>
            <a:ext cx="13088426" cy="873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520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8200" y="3086100"/>
            <a:ext cx="27830165" cy="5308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0">
                <a:solidFill>
                  <a:srgbClr val="FFFFFF"/>
                </a:solidFill>
              </a:rPr>
              <a:t>36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546100" y="8120856"/>
            <a:ext cx="15497572" cy="295929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Countries!</a:t>
            </a:r>
          </a:p>
        </p:txBody>
      </p:sp>
      <p:pic>
        <p:nvPicPr>
          <p:cNvPr id="74" name="XE14-hrz-logo-white-cmyk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9392" y="12293600"/>
            <a:ext cx="5507016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attendee stat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25635" y="3086100"/>
            <a:ext cx="12090773" cy="6801061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25121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76304" y="4013199"/>
            <a:ext cx="9086570" cy="9296401"/>
          </a:xfrm>
        </p:spPr>
        <p:txBody>
          <a:bodyPr/>
          <a:lstStyle/>
          <a:p>
            <a:r>
              <a:rPr lang="en-US" dirty="0" smtClean="0"/>
              <a:t>Track any event that occurs in your application.</a:t>
            </a:r>
          </a:p>
          <a:p>
            <a:r>
              <a:rPr lang="en-US" dirty="0" smtClean="0"/>
              <a:t>Even track performance of how long an operation takes.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75" y="12082"/>
            <a:ext cx="15339593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455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76303" y="4013199"/>
            <a:ext cx="23507697" cy="9296401"/>
          </a:xfrm>
        </p:spPr>
        <p:txBody>
          <a:bodyPr/>
          <a:lstStyle/>
          <a:p>
            <a:r>
              <a:rPr lang="en-US" dirty="0" smtClean="0"/>
              <a:t>Combine event tracking with user identification to resolve issues faster.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961" y="5313965"/>
            <a:ext cx="14246045" cy="70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511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14640" y="6565075"/>
            <a:ext cx="25220202" cy="29337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76303" y="4013199"/>
            <a:ext cx="14130864" cy="9296401"/>
          </a:xfrm>
        </p:spPr>
        <p:txBody>
          <a:bodyPr/>
          <a:lstStyle/>
          <a:p>
            <a:r>
              <a:rPr lang="en-US" dirty="0" smtClean="0"/>
              <a:t>Simple integrations into popular services for mission critical notifications.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30" y="6260298"/>
            <a:ext cx="3585699" cy="3586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42" y="6260298"/>
            <a:ext cx="3585699" cy="3586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7167" y="6260298"/>
            <a:ext cx="3585699" cy="3586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556" y="6260298"/>
            <a:ext cx="3585699" cy="3586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5781" y="6260298"/>
            <a:ext cx="3585699" cy="35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64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111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Sketches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xfrm>
            <a:off x="901700" y="4089400"/>
            <a:ext cx="10791925" cy="9296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FFFFFF"/>
                </a:solidFill>
              </a:rPr>
              <a:t>Xamarin Studio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FFFFFF"/>
                </a:solidFill>
              </a:rPr>
              <a:t>VS coming soon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 u="sng" dirty="0">
                <a:solidFill>
                  <a:srgbClr val="FFFFFF"/>
                </a:solidFill>
                <a:hlinkClick r:id="rId3"/>
              </a:rPr>
              <a:t>developer.xamarin.com/guides/cross-platform/sketches/</a:t>
            </a:r>
          </a:p>
        </p:txBody>
      </p:sp>
      <p:sp>
        <p:nvSpPr>
          <p:cNvPr id="107" name="Shape 107"/>
          <p:cNvSpPr/>
          <p:nvPr/>
        </p:nvSpPr>
        <p:spPr>
          <a:xfrm>
            <a:off x="875050" y="2292350"/>
            <a:ext cx="8779819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solidFill>
                  <a:srgbClr val="FFFFFF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Live Coding Environment</a:t>
            </a:r>
          </a:p>
        </p:txBody>
      </p:sp>
      <p:pic>
        <p:nvPicPr>
          <p:cNvPr id="10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14509" y="1888827"/>
            <a:ext cx="13004801" cy="8267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41288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Profiler Preview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 and Polish your C# Mobile Apps</a:t>
            </a:r>
          </a:p>
          <a:p>
            <a:r>
              <a:rPr lang="en-US" dirty="0" smtClean="0"/>
              <a:t>iOS, Android, and Xamarin.Forms</a:t>
            </a:r>
          </a:p>
          <a:p>
            <a:r>
              <a:rPr lang="en-US" dirty="0" smtClean="0"/>
              <a:t>Windows or Mac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6300" dirty="0"/>
              <a:t>Xamarin.com/profiler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784" y="5363753"/>
            <a:ext cx="13229473" cy="78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994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Key Instruments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Allocations</a:t>
            </a:r>
          </a:p>
          <a:p>
            <a:r>
              <a:rPr lang="en-US" dirty="0" smtClean="0"/>
              <a:t>Time Profiler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381" y="4276688"/>
            <a:ext cx="15438790" cy="55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697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Tree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Browse functions easily</a:t>
            </a:r>
          </a:p>
          <a:p>
            <a:r>
              <a:rPr lang="en-US" dirty="0" smtClean="0"/>
              <a:t>Option to invert and separate by threads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854" y="6805294"/>
            <a:ext cx="12974647" cy="464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047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where your app is spending the most time.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228" y="5813095"/>
            <a:ext cx="11245951" cy="40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187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Snapshots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how memory is used at different points in time.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261" y="6006938"/>
            <a:ext cx="11751339" cy="42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22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4994382" y="5255468"/>
            <a:ext cx="14908868" cy="275823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 dirty="0">
                <a:solidFill>
                  <a:srgbClr val="FFFFFF"/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4750014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83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754" y="-912115"/>
            <a:ext cx="14111719" cy="9179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Xamarin.Forms</a:t>
            </a:r>
            <a:br>
              <a:rPr lang="en-US" dirty="0" smtClean="0"/>
            </a:br>
            <a:r>
              <a:rPr lang="en-US" dirty="0" smtClean="0"/>
              <a:t>Controls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" y="6302213"/>
            <a:ext cx="24384000" cy="7413787"/>
          </a:xfrm>
          <a:prstGeom prst="rect">
            <a:avLst/>
          </a:prstGeom>
        </p:spPr>
      </p:pic>
      <p:sp>
        <p:nvSpPr>
          <p:cNvPr id="6" name="Shape 119"/>
          <p:cNvSpPr/>
          <p:nvPr/>
        </p:nvSpPr>
        <p:spPr>
          <a:xfrm>
            <a:off x="316397" y="5606943"/>
            <a:ext cx="9374357" cy="41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96" tIns="50796" rIns="50796" bIns="50796" anchor="ctr">
            <a:spAutoFit/>
          </a:bodyPr>
          <a:lstStyle>
            <a:lvl1pPr>
              <a:defRPr u="sng">
                <a:solidFill>
                  <a:srgbClr val="FFFFFF"/>
                </a:solidFill>
                <a:hlinkClick r:id="rId5"/>
              </a:defRPr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2000" dirty="0"/>
              <a:t>blog.xamarin.com/enterprise-component-vendors-join-xamarin.forms-ecosystem/</a:t>
            </a:r>
          </a:p>
        </p:txBody>
      </p:sp>
    </p:spTree>
    <p:extLst>
      <p:ext uri="{BB962C8B-B14F-4D97-AF65-F5344CB8AC3E}">
        <p14:creationId xmlns:p14="http://schemas.microsoft.com/office/powerpoint/2010/main" val="28572160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IBM Partnership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IBM MobileFirst SDK for Xamarin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IBM MobileFirst Add-Ons for Xamarin Studio and Visual Studio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 u="sng">
                <a:solidFill>
                  <a:srgbClr val="FFFFFF"/>
                </a:solidFill>
                <a:hlinkClick r:id="rId3"/>
              </a:rPr>
              <a:t>xamarin.com/ibm</a:t>
            </a:r>
          </a:p>
        </p:txBody>
      </p:sp>
      <p:grpSp>
        <p:nvGrpSpPr>
          <p:cNvPr id="125" name="Group 125"/>
          <p:cNvGrpSpPr/>
          <p:nvPr/>
        </p:nvGrpSpPr>
        <p:grpSpPr>
          <a:xfrm>
            <a:off x="12216948" y="1768673"/>
            <a:ext cx="10276739" cy="8307822"/>
            <a:chOff x="0" y="0"/>
            <a:chExt cx="10276737" cy="8307821"/>
          </a:xfrm>
        </p:grpSpPr>
        <p:pic>
          <p:nvPicPr>
            <p:cNvPr id="123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034974"/>
              <a:ext cx="10276738" cy="32728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26677" y="0"/>
              <a:ext cx="6286501" cy="5041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955889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xfrm>
            <a:off x="4994382" y="5255468"/>
            <a:ext cx="14908868" cy="275823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0400" dirty="0" smtClean="0">
                <a:solidFill>
                  <a:srgbClr val="FFFFFF"/>
                </a:solidFill>
              </a:rPr>
              <a:t>Even More!</a:t>
            </a:r>
            <a:endParaRPr sz="10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739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logo-for-Photo-BKG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783168" y="12274603"/>
            <a:ext cx="127635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github.com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xamarin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monkey.robotics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167" y="2561167"/>
            <a:ext cx="8750300" cy="76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5334" y="3816888"/>
            <a:ext cx="11684000" cy="56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322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cardboar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8171" y="-43657"/>
            <a:ext cx="15206266" cy="1379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Mini Hacks</a:t>
            </a:r>
          </a:p>
        </p:txBody>
      </p:sp>
      <p:pic>
        <p:nvPicPr>
          <p:cNvPr id="158" name="F# 3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0631" y="6447927"/>
            <a:ext cx="4431807" cy="590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270056" y="3493072"/>
            <a:ext cx="1003129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spc="0" normalizeH="0" baseline="0" dirty="0" err="1" smtClean="0">
                <a:ln>
                  <a:noFill/>
                </a:ln>
                <a:solidFill>
                  <a:srgbClr val="3B99D4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Github.com</a:t>
            </a:r>
            <a:r>
              <a:rPr kumimoji="0" lang="en-US" sz="4500" b="1" i="0" u="none" strike="noStrike" cap="none" spc="0" normalizeH="0" baseline="0" dirty="0" smtClean="0">
                <a:ln>
                  <a:noFill/>
                </a:ln>
                <a:solidFill>
                  <a:srgbClr val="3B99D4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/</a:t>
            </a:r>
            <a:r>
              <a:rPr kumimoji="0" lang="en-US" sz="4500" b="1" i="0" u="none" strike="noStrike" cap="none" spc="0" normalizeH="0" baseline="0" dirty="0" err="1" smtClean="0">
                <a:ln>
                  <a:noFill/>
                </a:ln>
                <a:solidFill>
                  <a:srgbClr val="3B99D4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xamarin</a:t>
            </a:r>
            <a:r>
              <a:rPr kumimoji="0" lang="en-US" sz="4500" b="1" i="0" u="none" strike="noStrike" cap="none" spc="0" normalizeH="0" baseline="0" dirty="0" smtClean="0">
                <a:ln>
                  <a:noFill/>
                </a:ln>
                <a:solidFill>
                  <a:srgbClr val="3B99D4"/>
                </a:solidFill>
                <a:effectLst/>
                <a:uFillTx/>
                <a:latin typeface="+mn-lt"/>
                <a:ea typeface="+mn-ea"/>
                <a:cs typeface="+mn-cs"/>
                <a:sym typeface="Segoe UI"/>
              </a:rPr>
              <a:t>/mini-hacks</a:t>
            </a:r>
            <a:endParaRPr kumimoji="0" lang="en-US" sz="4500" b="1" i="0" u="none" strike="noStrike" cap="none" spc="0" normalizeH="0" baseline="0" dirty="0">
              <a:ln>
                <a:noFill/>
              </a:ln>
              <a:solidFill>
                <a:srgbClr val="3B99D4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54105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Evolve Quest App</a:t>
            </a:r>
          </a:p>
        </p:txBody>
      </p:sp>
      <p:grpSp>
        <p:nvGrpSpPr>
          <p:cNvPr id="177" name="Group 177"/>
          <p:cNvGrpSpPr/>
          <p:nvPr/>
        </p:nvGrpSpPr>
        <p:grpSpPr>
          <a:xfrm>
            <a:off x="3059370" y="2263334"/>
            <a:ext cx="18215849" cy="9189332"/>
            <a:chOff x="0" y="0"/>
            <a:chExt cx="18215848" cy="9189330"/>
          </a:xfrm>
        </p:grpSpPr>
        <p:pic>
          <p:nvPicPr>
            <p:cNvPr id="168" name="iPhone_5s screensho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84579" cy="9189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IMG_0002.png"/>
            <p:cNvPicPr/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746929" y="1634413"/>
              <a:ext cx="3329359" cy="5909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iPhone_5s screensho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38451" y="0"/>
              <a:ext cx="4784579" cy="9189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IMG_0003.png"/>
            <p:cNvPicPr/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5185380" y="1634413"/>
              <a:ext cx="3329359" cy="5909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iPhone_5s screensho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915540" y="0"/>
              <a:ext cx="4784579" cy="9189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IMG_0005.png"/>
            <p:cNvPicPr/>
            <p:nvPr/>
          </p:nvPicPr>
          <p:blipFill>
            <a:blip r:embed="rId6">
              <a:extLst/>
            </a:blip>
            <a:srcRect/>
            <a:stretch>
              <a:fillRect/>
            </a:stretch>
          </p:blipFill>
          <p:spPr>
            <a:xfrm>
              <a:off x="9662469" y="1634413"/>
              <a:ext cx="3329360" cy="5909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Group 176"/>
            <p:cNvGrpSpPr/>
            <p:nvPr/>
          </p:nvGrpSpPr>
          <p:grpSpPr>
            <a:xfrm>
              <a:off x="13431270" y="0"/>
              <a:ext cx="4784579" cy="9189331"/>
              <a:chOff x="0" y="0"/>
              <a:chExt cx="4784578" cy="9189330"/>
            </a:xfrm>
          </p:grpSpPr>
          <p:pic>
            <p:nvPicPr>
              <p:cNvPr id="174" name="iPhone_5s screensho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4784579" cy="9189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5" name="IMG_0006.png"/>
              <p:cNvPicPr/>
              <p:nvPr/>
            </p:nvPicPr>
            <p:blipFill>
              <a:blip r:embed="rId7">
                <a:extLst/>
              </a:blip>
              <a:srcRect/>
              <a:stretch>
                <a:fillRect/>
              </a:stretch>
            </p:blipFill>
            <p:spPr>
              <a:xfrm>
                <a:off x="746929" y="1634413"/>
                <a:ext cx="3329359" cy="59096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" name="Rectangle 12"/>
          <p:cNvSpPr/>
          <p:nvPr/>
        </p:nvSpPr>
        <p:spPr>
          <a:xfrm>
            <a:off x="378804" y="12476918"/>
            <a:ext cx="1159610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xamarin</a:t>
            </a:r>
            <a:r>
              <a:rPr lang="en-US" dirty="0"/>
              <a:t>/evolve-quest</a:t>
            </a:r>
          </a:p>
        </p:txBody>
      </p:sp>
    </p:spTree>
    <p:extLst>
      <p:ext uri="{BB962C8B-B14F-4D97-AF65-F5344CB8AC3E}">
        <p14:creationId xmlns:p14="http://schemas.microsoft.com/office/powerpoint/2010/main" val="42793237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10546903" y="3567534"/>
            <a:ext cx="12899133" cy="633963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0000">
                <a:latin typeface="+mj-lt"/>
                <a:ea typeface="+mj-ea"/>
                <a:cs typeface="+mj-cs"/>
                <a:sym typeface="Segoe UI Semi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 dirty="0">
                <a:solidFill>
                  <a:srgbClr val="FFFFFF"/>
                </a:solidFill>
              </a:rPr>
              <a:t>See you next </a:t>
            </a:r>
            <a:r>
              <a:rPr lang="en-US" sz="10000" dirty="0" smtClean="0">
                <a:solidFill>
                  <a:srgbClr val="FFFFFF"/>
                </a:solidFill>
              </a:rPr>
              <a:t>Evolve</a:t>
            </a:r>
            <a:r>
              <a:rPr sz="10000" dirty="0" smtClean="0">
                <a:solidFill>
                  <a:srgbClr val="FFFFFF"/>
                </a:solidFill>
              </a:rPr>
              <a:t>!</a:t>
            </a:r>
            <a:endParaRPr sz="10000" dirty="0">
              <a:solidFill>
                <a:srgbClr val="FFFFFF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15663333" y="10378996"/>
            <a:ext cx="7858903" cy="166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algn="r">
              <a:defRPr sz="5400" b="0">
                <a:solidFill>
                  <a:srgbClr val="FFFFFF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400" dirty="0" smtClean="0">
                <a:solidFill>
                  <a:srgbClr val="FFFFFF"/>
                </a:solidFill>
              </a:rPr>
              <a:t>Frank Krueger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400" dirty="0" smtClean="0">
                <a:solidFill>
                  <a:srgbClr val="FFFFFF"/>
                </a:solidFill>
              </a:rPr>
              <a:t> James Montemagno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13419667" y="12244170"/>
            <a:ext cx="995532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algn="r">
              <a:defRPr sz="4200" b="0">
                <a:solidFill>
                  <a:srgbClr val="4AA3D9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4AA3D9"/>
                </a:solidFill>
              </a:rPr>
              <a:t>@</a:t>
            </a:r>
            <a:r>
              <a:rPr lang="en-US" sz="4200" dirty="0" err="1" smtClean="0">
                <a:solidFill>
                  <a:srgbClr val="4AA3D9"/>
                </a:solidFill>
              </a:rPr>
              <a:t>praeclrum</a:t>
            </a:r>
            <a:r>
              <a:rPr lang="en-US" sz="4200" dirty="0" smtClean="0">
                <a:solidFill>
                  <a:srgbClr val="4AA3D9"/>
                </a:solidFill>
              </a:rPr>
              <a:t> | @</a:t>
            </a:r>
            <a:r>
              <a:rPr lang="en-US" sz="4200" dirty="0" err="1" smtClean="0">
                <a:solidFill>
                  <a:srgbClr val="4AA3D9"/>
                </a:solidFill>
              </a:rPr>
              <a:t>JamesMontemagno</a:t>
            </a:r>
            <a:r>
              <a:rPr lang="en-US" dirty="0" smtClean="0"/>
              <a:t> </a:t>
            </a:r>
            <a:endParaRPr lang="en-US" sz="4200" dirty="0" smtClean="0">
              <a:solidFill>
                <a:srgbClr val="4AA3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8333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838200" y="3086100"/>
            <a:ext cx="27830165" cy="5308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0">
                <a:solidFill>
                  <a:srgbClr val="FFFFFF"/>
                </a:solidFill>
              </a:rPr>
              <a:t>700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546100" y="8120856"/>
            <a:ext cx="15497572" cy="295929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300">
                <a:solidFill>
                  <a:srgbClr val="FFFFFF"/>
                </a:solidFill>
              </a:rPr>
              <a:t>Trainees!</a:t>
            </a:r>
          </a:p>
        </p:txBody>
      </p:sp>
      <p:pic>
        <p:nvPicPr>
          <p:cNvPr id="79" name="XE14-hrz-logo-white-cmyk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9392" y="12293600"/>
            <a:ext cx="5507016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attendee stat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25635" y="3086100"/>
            <a:ext cx="12090773" cy="6801061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60369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training.png"/>
          <p:cNvPicPr/>
          <p:nvPr/>
        </p:nvPicPr>
        <p:blipFill>
          <a:blip r:embed="rId3">
            <a:extLst/>
          </a:blip>
          <a:srcRect t="1611" b="1611"/>
          <a:stretch>
            <a:fillRect/>
          </a:stretch>
        </p:blipFill>
        <p:spPr>
          <a:xfrm>
            <a:off x="-254000" y="-2978"/>
            <a:ext cx="24952165" cy="1416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logo-for-Photo-BKG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00650" y="12293600"/>
            <a:ext cx="5524500" cy="50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97607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4994382" y="5255468"/>
            <a:ext cx="14908868" cy="275823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>
                <a:solidFill>
                  <a:srgbClr val="FFFFFF"/>
                </a:solidFill>
              </a:rPr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2333634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Sessions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914400" y="4013200"/>
            <a:ext cx="10791925" cy="9296400"/>
          </a:xfrm>
          <a:prstGeom prst="rect">
            <a:avLst/>
          </a:prstGeom>
        </p:spPr>
        <p:txBody>
          <a:bodyPr/>
          <a:lstStyle/>
          <a:p>
            <a:pPr marL="444500" lvl="0" indent="-444500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FFFFFF"/>
                </a:solidFill>
              </a:rPr>
              <a:t>Over 70 sessions (plus training)</a:t>
            </a:r>
          </a:p>
          <a:p>
            <a:pPr marL="444500" lvl="0" indent="-444500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FFFFFF"/>
                </a:solidFill>
              </a:rPr>
              <a:t>Various mobile topics ranging from enterprise development to gaming</a:t>
            </a:r>
          </a:p>
          <a:p>
            <a:pPr marL="444500" lvl="0" indent="-444500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FFFFFF"/>
                </a:solidFill>
              </a:rPr>
              <a:t>Videos </a:t>
            </a:r>
            <a:r>
              <a:rPr lang="en-US" sz="4500" dirty="0" smtClean="0">
                <a:solidFill>
                  <a:srgbClr val="FFFFFF"/>
                </a:solidFill>
              </a:rPr>
              <a:t>available at: </a:t>
            </a: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FFFFFF"/>
                </a:solidFill>
              </a:rPr>
              <a:t>http://xamarin.com/evolve</a:t>
            </a:r>
          </a:p>
        </p:txBody>
      </p:sp>
      <p:pic>
        <p:nvPicPr>
          <p:cNvPr id="131" name="animation sessi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03148" y="2653162"/>
            <a:ext cx="11227522" cy="8409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beaco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36263" y="2599009"/>
            <a:ext cx="11361292" cy="8517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keet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08475" y="2576674"/>
            <a:ext cx="11416869" cy="85626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08447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build="p" bldLvl="5" animBg="1" advAuto="0"/>
      <p:bldP spid="131" grpId="0" animBg="1" advAuto="0"/>
      <p:bldP spid="131" grpId="1" animBg="1" advAuto="0"/>
      <p:bldP spid="132" grpId="0" animBg="1" advAuto="0"/>
      <p:bldP spid="13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4994382" y="5255468"/>
            <a:ext cx="14908868" cy="275823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400">
                <a:solidFill>
                  <a:srgbClr val="FFFFFF"/>
                </a:solidFill>
              </a:rPr>
              <a:t>Darwin Lounge</a:t>
            </a:r>
          </a:p>
        </p:txBody>
      </p:sp>
    </p:spTree>
    <p:extLst>
      <p:ext uri="{BB962C8B-B14F-4D97-AF65-F5344CB8AC3E}">
        <p14:creationId xmlns:p14="http://schemas.microsoft.com/office/powerpoint/2010/main" val="37142909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3B99D4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ack">
  <a:themeElements>
    <a:clrScheme name="Black">
      <a:dk1>
        <a:srgbClr val="000000"/>
      </a:dk1>
      <a:lt1>
        <a:srgbClr val="3B99D4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1070</Words>
  <Application>Microsoft Macintosh PowerPoint</Application>
  <PresentationFormat>Custom</PresentationFormat>
  <Paragraphs>140</Paragraphs>
  <Slides>47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Black</vt:lpstr>
      <vt:lpstr>1_Black</vt:lpstr>
      <vt:lpstr>PowerPoint Presentation</vt:lpstr>
      <vt:lpstr>&gt;1200</vt:lpstr>
      <vt:lpstr>36</vt:lpstr>
      <vt:lpstr>Training</vt:lpstr>
      <vt:lpstr>700</vt:lpstr>
      <vt:lpstr>PowerPoint Presentation</vt:lpstr>
      <vt:lpstr>Sessions</vt:lpstr>
      <vt:lpstr>Sessions</vt:lpstr>
      <vt:lpstr>Darwin Lounge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Keynote Annoucements</vt:lpstr>
      <vt:lpstr>Xamarin Android Player</vt:lpstr>
      <vt:lpstr>Test Cloud</vt:lpstr>
      <vt:lpstr>Test Cloud</vt:lpstr>
      <vt:lpstr>Demo</vt:lpstr>
      <vt:lpstr>PowerPoint Presentation</vt:lpstr>
      <vt:lpstr>Report</vt:lpstr>
      <vt:lpstr>Track</vt:lpstr>
      <vt:lpstr>Identify</vt:lpstr>
      <vt:lpstr>Integrate</vt:lpstr>
      <vt:lpstr>Demo</vt:lpstr>
      <vt:lpstr>Sketches</vt:lpstr>
      <vt:lpstr>Xamarin Profiler Preview</vt:lpstr>
      <vt:lpstr>Two Key Instruments</vt:lpstr>
      <vt:lpstr>Call Tree</vt:lpstr>
      <vt:lpstr>Sampling</vt:lpstr>
      <vt:lpstr>Memory Snapshots</vt:lpstr>
      <vt:lpstr>Demo</vt:lpstr>
      <vt:lpstr>Xamarin.Forms Controls</vt:lpstr>
      <vt:lpstr>IBM Partnership</vt:lpstr>
      <vt:lpstr>Even More!</vt:lpstr>
      <vt:lpstr>PowerPoint Presentation</vt:lpstr>
      <vt:lpstr>Mini Hacks</vt:lpstr>
      <vt:lpstr>Evolve Quest App</vt:lpstr>
      <vt:lpstr>See you next Evolve!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James Montemagno</cp:lastModifiedBy>
  <cp:revision>24</cp:revision>
  <dcterms:modified xsi:type="dcterms:W3CDTF">2014-12-02T23:40:58Z</dcterms:modified>
</cp:coreProperties>
</file>